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57" r:id="rId4"/>
    <p:sldId id="259" r:id="rId5"/>
    <p:sldId id="262" r:id="rId6"/>
    <p:sldId id="270" r:id="rId7"/>
    <p:sldId id="265" r:id="rId8"/>
    <p:sldId id="261" r:id="rId9"/>
    <p:sldId id="269" r:id="rId10"/>
    <p:sldId id="274" r:id="rId11"/>
    <p:sldId id="266" r:id="rId12"/>
    <p:sldId id="273" r:id="rId13"/>
    <p:sldId id="260" r:id="rId14"/>
    <p:sldId id="263" r:id="rId15"/>
    <p:sldId id="264" r:id="rId16"/>
    <p:sldId id="271" r:id="rId17"/>
    <p:sldId id="268" r:id="rId18"/>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05"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58EF837-56D1-4913-9E83-2ECCAC62472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670239E3-18A5-4847-88CC-A7DC02425EDB}"/>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90B1E69-7F04-49B3-BB0E-E5ED6B1269FA}" type="datetimeFigureOut">
              <a:rPr lang="da-DK" smtClean="0"/>
              <a:t>12-07-2023</a:t>
            </a:fld>
            <a:endParaRPr lang="da-DK"/>
          </a:p>
        </p:txBody>
      </p:sp>
      <p:sp>
        <p:nvSpPr>
          <p:cNvPr id="4" name="Pladsholder til sidefod 3">
            <a:extLst>
              <a:ext uri="{FF2B5EF4-FFF2-40B4-BE49-F238E27FC236}">
                <a16:creationId xmlns:a16="http://schemas.microsoft.com/office/drawing/2014/main" id="{275A32A4-E9A0-483D-B297-11FC743908FF}"/>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34A7036-9B1E-4C78-81EA-BAA08E1F72C3}"/>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E11E85-77F2-4001-A296-FD7BD47CE313}" type="slidenum">
              <a:rPr lang="da-DK" smtClean="0"/>
              <a:t>‹nr.›</a:t>
            </a:fld>
            <a:endParaRPr lang="da-DK"/>
          </a:p>
        </p:txBody>
      </p:sp>
    </p:spTree>
    <p:extLst>
      <p:ext uri="{BB962C8B-B14F-4D97-AF65-F5344CB8AC3E}">
        <p14:creationId xmlns:p14="http://schemas.microsoft.com/office/powerpoint/2010/main" val="1025545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CD22444-139F-42D5-9E06-75C497DA5E75}" type="datetimeFigureOut">
              <a:rPr lang="da-DK" smtClean="0"/>
              <a:t>12-07-2023</a:t>
            </a:fld>
            <a:endParaRPr lang="da-DK"/>
          </a:p>
        </p:txBody>
      </p:sp>
      <p:sp>
        <p:nvSpPr>
          <p:cNvPr id="4" name="Pladsholder til slidebille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0996347-F817-4223-910F-7024DD28AD5C}" type="slidenum">
              <a:rPr lang="da-DK" smtClean="0"/>
              <a:t>‹nr.›</a:t>
            </a:fld>
            <a:endParaRPr lang="da-DK"/>
          </a:p>
        </p:txBody>
      </p:sp>
    </p:spTree>
    <p:extLst>
      <p:ext uri="{BB962C8B-B14F-4D97-AF65-F5344CB8AC3E}">
        <p14:creationId xmlns:p14="http://schemas.microsoft.com/office/powerpoint/2010/main" val="35240586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01741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https://onlinelibrary.wiley.com/doi/10.1111/cen.12787</a:t>
            </a:r>
          </a:p>
          <a:p>
            <a:endParaRPr lang="da-DK" dirty="0"/>
          </a:p>
          <a:p>
            <a:r>
              <a:rPr lang="da-DK" dirty="0"/>
              <a:t>140 nyligt diagnosticeret patienter med lavt stofskifte. Inddelt efter køn.</a:t>
            </a:r>
          </a:p>
          <a:p>
            <a:endParaRPr lang="da-DK" dirty="0"/>
          </a:p>
          <a:p>
            <a:r>
              <a:rPr lang="da-DK" dirty="0" err="1"/>
              <a:t>Palpitation</a:t>
            </a:r>
            <a:r>
              <a:rPr lang="da-DK" dirty="0"/>
              <a:t>: hjertebanken</a:t>
            </a:r>
          </a:p>
          <a:p>
            <a:r>
              <a:rPr lang="da-DK" dirty="0" err="1"/>
              <a:t>Globulus</a:t>
            </a:r>
            <a:r>
              <a:rPr lang="da-DK" dirty="0"/>
              <a:t>: klump fornemmelse i halsen</a:t>
            </a:r>
          </a:p>
          <a:p>
            <a:r>
              <a:rPr lang="da-DK" dirty="0" err="1"/>
              <a:t>Wheezling</a:t>
            </a:r>
            <a:r>
              <a:rPr lang="da-DK" dirty="0"/>
              <a:t>: </a:t>
            </a:r>
            <a:r>
              <a:rPr lang="da-DK" dirty="0" err="1"/>
              <a:t>hvæsen</a:t>
            </a:r>
            <a:endParaRPr lang="da-DK" dirty="0"/>
          </a:p>
          <a:p>
            <a:r>
              <a:rPr lang="da-DK" dirty="0" err="1"/>
              <a:t>Vertigo</a:t>
            </a:r>
            <a:r>
              <a:rPr lang="da-DK" dirty="0"/>
              <a:t>: svimmelhed</a:t>
            </a:r>
          </a:p>
          <a:p>
            <a:endParaRPr lang="da-DK" dirty="0"/>
          </a:p>
          <a:p>
            <a:r>
              <a:rPr lang="da-DK" dirty="0"/>
              <a:t>Raske kontroller kan opleve nogen af de samme symptomer, som dem der er nyligt konstateret med lavt stofskifte. </a:t>
            </a:r>
          </a:p>
          <a:p>
            <a:r>
              <a:rPr lang="da-DK" dirty="0"/>
              <a:t>Det kan være svært at vide hvor meget af symptomer der stammer fra det lave stofskifte og hvor meget der stammer fra noget andet.</a:t>
            </a:r>
          </a:p>
          <a:p>
            <a:endParaRPr lang="da-DK" dirty="0"/>
          </a:p>
        </p:txBody>
      </p:sp>
    </p:spTree>
    <p:extLst>
      <p:ext uri="{BB962C8B-B14F-4D97-AF65-F5344CB8AC3E}">
        <p14:creationId xmlns:p14="http://schemas.microsoft.com/office/powerpoint/2010/main" val="3245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2447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Deltagerne drøfter to og to hvor de søger information vedrørende sundhed og sygdom. </a:t>
            </a:r>
          </a:p>
          <a:p>
            <a:r>
              <a:rPr lang="da-DK" dirty="0"/>
              <a:t>Der sættes fokus på validiteten af informationskilder. </a:t>
            </a:r>
          </a:p>
          <a:p>
            <a:r>
              <a:rPr lang="da-DK" dirty="0"/>
              <a:t>Når man læser noget, hører noget, ser noget -&gt; hvordan ved de det? </a:t>
            </a:r>
          </a:p>
          <a:p>
            <a:r>
              <a:rPr lang="da-DK" dirty="0"/>
              <a:t>Hvem stoler deltagerne mest på? </a:t>
            </a:r>
          </a:p>
        </p:txBody>
      </p:sp>
    </p:spTree>
    <p:extLst>
      <p:ext uri="{BB962C8B-B14F-4D97-AF65-F5344CB8AC3E}">
        <p14:creationId xmlns:p14="http://schemas.microsoft.com/office/powerpoint/2010/main" val="239222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464646"/>
                </a:solidFill>
                <a:effectLst/>
                <a:latin typeface="FaktPro-Normal"/>
              </a:rPr>
              <a:t>Sanne</a:t>
            </a:r>
          </a:p>
          <a:p>
            <a:r>
              <a:rPr lang="da-DK" b="0" i="0" dirty="0">
                <a:solidFill>
                  <a:srgbClr val="464646"/>
                </a:solidFill>
                <a:effectLst/>
                <a:latin typeface="FaktPro-Normal"/>
              </a:rPr>
              <a:t>Det dobbelt KRAM er en sundheds og trivselsmodel. I det dobbelte KRAM ser vi både på det fysiske helbred og den mentale sundhed.</a:t>
            </a:r>
          </a:p>
          <a:p>
            <a:r>
              <a:rPr lang="da-DK" b="0" i="0" dirty="0">
                <a:solidFill>
                  <a:srgbClr val="464646"/>
                </a:solidFill>
                <a:effectLst/>
                <a:latin typeface="FaktPro-Normal"/>
              </a:rPr>
              <a:t>Det dobbelte KRAM handler om evnen til at tackle modstand og belastninger i livet. </a:t>
            </a:r>
          </a:p>
          <a:p>
            <a:endParaRPr lang="da-DK" b="0" i="0" dirty="0">
              <a:solidFill>
                <a:srgbClr val="464646"/>
              </a:solidFill>
              <a:effectLst/>
              <a:latin typeface="FaktPro-Normal"/>
            </a:endParaRPr>
          </a:p>
          <a:p>
            <a:r>
              <a:rPr lang="da-DK" b="1" i="0" dirty="0">
                <a:solidFill>
                  <a:srgbClr val="464646"/>
                </a:solidFill>
                <a:effectLst/>
                <a:latin typeface="FaktPro-Normal"/>
              </a:rPr>
              <a:t>Kost – Rygning – Alkohol – Motion</a:t>
            </a:r>
          </a:p>
          <a:p>
            <a:r>
              <a:rPr lang="da-DK" b="0" i="0" dirty="0">
                <a:solidFill>
                  <a:srgbClr val="464646"/>
                </a:solidFill>
                <a:effectLst/>
                <a:latin typeface="FaktPro-Normal"/>
              </a:rPr>
              <a:t>Påvirker vores fysiske helbred. Det fysiske helbred kan have en betydning for hvordan det opleves at blive ramt af fx lavt stofskifte. Hvis man i forvejen halter bagefter på kost, rygning, alkohol og motion, har man måske i forvejen nogen skavanker og lavt energiniveau. Derfor vil sygdom kunne ramme hårdere. </a:t>
            </a:r>
          </a:p>
          <a:p>
            <a:endParaRPr lang="da-DK" b="0" i="0" dirty="0">
              <a:solidFill>
                <a:srgbClr val="464646"/>
              </a:solidFill>
              <a:effectLst/>
              <a:latin typeface="FaktPro-Normal"/>
            </a:endParaRPr>
          </a:p>
          <a:p>
            <a:r>
              <a:rPr lang="da-DK" b="1" i="0" dirty="0">
                <a:solidFill>
                  <a:srgbClr val="464646"/>
                </a:solidFill>
                <a:effectLst/>
                <a:latin typeface="FaktPro-Normal"/>
              </a:rPr>
              <a:t>Kompetencer – Relationer – Accept – Mestring</a:t>
            </a:r>
          </a:p>
          <a:p>
            <a:r>
              <a:rPr lang="da-DK" b="0" i="0" dirty="0">
                <a:solidFill>
                  <a:srgbClr val="6F6963"/>
                </a:solidFill>
                <a:effectLst/>
                <a:latin typeface="Source Sans Pro" panose="020B0604020202020204" pitchFamily="34" charset="0"/>
              </a:rPr>
              <a:t>Påvirker vores mentale sundhed og </a:t>
            </a:r>
            <a:r>
              <a:rPr lang="da-DK" b="0" i="0" dirty="0" err="1">
                <a:solidFill>
                  <a:srgbClr val="6F6963"/>
                </a:solidFill>
                <a:effectLst/>
                <a:latin typeface="Source Sans Pro" panose="020B0604020202020204" pitchFamily="34" charset="0"/>
              </a:rPr>
              <a:t>modstandkraft</a:t>
            </a:r>
            <a:r>
              <a:rPr lang="da-DK" b="0" i="0" dirty="0">
                <a:solidFill>
                  <a:srgbClr val="6F6963"/>
                </a:solidFill>
                <a:effectLst/>
                <a:latin typeface="Source Sans Pro" panose="020B0604020202020204" pitchFamily="34" charset="0"/>
              </a:rPr>
              <a:t>. Når vi møder bump på vejen i livet er vores mentale sundhed afgørende for hvordan vi tackler det. </a:t>
            </a:r>
          </a:p>
          <a:p>
            <a:r>
              <a:rPr lang="da-DK" b="0" i="0" dirty="0">
                <a:solidFill>
                  <a:srgbClr val="6F6963"/>
                </a:solidFill>
                <a:effectLst/>
                <a:latin typeface="Source Sans Pro" panose="020B0604020202020204" pitchFamily="34" charset="0"/>
              </a:rPr>
              <a:t>Kompetencer: Forstås bredt som udvikling af kundskaber, egenskaber og evner inden for kognitive, kreative, intellektuelle, praktiske og sociale områder. </a:t>
            </a:r>
          </a:p>
          <a:p>
            <a:r>
              <a:rPr lang="da-DK" b="0" i="0" dirty="0">
                <a:solidFill>
                  <a:srgbClr val="6F6963"/>
                </a:solidFill>
                <a:effectLst/>
                <a:latin typeface="Source Sans Pro" panose="020B0604020202020204" pitchFamily="34" charset="0"/>
              </a:rPr>
              <a:t>Relationer: Det betyder noget at man har nogen mennesker, som man føler sig knyttet til og har tillid til. Nogen man kan dele tvivl, usikkerhed og sårbarhed med. At man ved der er nogen der kan hjælpe en ved behov. Ikke nødvendigvis mange, men nogle tillidsfulde relationer. Tillidsfulde relationer øger livskvaliteten og livslængden.</a:t>
            </a:r>
          </a:p>
          <a:p>
            <a:r>
              <a:rPr lang="da-DK" b="0" i="0" dirty="0">
                <a:solidFill>
                  <a:srgbClr val="6F6963"/>
                </a:solidFill>
                <a:effectLst/>
                <a:latin typeface="Source Sans Pro" panose="020B0604020202020204" pitchFamily="34" charset="0"/>
              </a:rPr>
              <a:t>Accept: </a:t>
            </a:r>
            <a:r>
              <a:rPr lang="da-DK" b="0" i="0" dirty="0">
                <a:solidFill>
                  <a:srgbClr val="6F6963"/>
                </a:solidFill>
                <a:effectLst/>
                <a:latin typeface="Source Sans Pro" panose="020B0503030403020204" pitchFamily="34" charset="0"/>
              </a:rPr>
              <a:t>man </a:t>
            </a:r>
            <a:r>
              <a:rPr lang="da-DK" b="0" i="0" dirty="0">
                <a:solidFill>
                  <a:srgbClr val="6F6963"/>
                </a:solidFill>
                <a:effectLst/>
                <a:latin typeface="Source Sans Pro" panose="020B0604020202020204" pitchFamily="34" charset="0"/>
              </a:rPr>
              <a:t>At vi er i stand til at </a:t>
            </a:r>
            <a:r>
              <a:rPr lang="da-DK" b="0" i="0" dirty="0">
                <a:solidFill>
                  <a:srgbClr val="6F6963"/>
                </a:solidFill>
                <a:effectLst/>
                <a:latin typeface="Source Sans Pro" panose="020B0503030403020204" pitchFamily="34" charset="0"/>
              </a:rPr>
              <a:t>acceptere, at der er negative forhold i livet, som man desværre ikke altid kan gøre noget ved. Det betyder ikke at give op. Men derimod at man acceptere de givne forhold, som de er, og at man retter fokus mod de ting i livet som giver en værdi og de ting man kan gøre noget ved. Accept af det man kan og hvem der kan hjælpe til at finde den rette balance i hverdagen.</a:t>
            </a:r>
          </a:p>
          <a:p>
            <a:r>
              <a:rPr lang="da-DK" b="0" i="0" dirty="0">
                <a:solidFill>
                  <a:srgbClr val="6F6963"/>
                </a:solidFill>
                <a:effectLst/>
                <a:latin typeface="Source Sans Pro" panose="020B0503030403020204" pitchFamily="34" charset="0"/>
              </a:rPr>
              <a:t>Mestring: At man kan genvinde kontrollen over sit liv og følelser, når man rammes af uforudsete hændelser. At man er i stand til at tilpasse sig nye omstændigheder. Hvilke strategier man bruger.</a:t>
            </a:r>
          </a:p>
          <a:p>
            <a:endParaRPr lang="da-DK" b="0" i="0" dirty="0">
              <a:solidFill>
                <a:srgbClr val="6F6963"/>
              </a:solidFill>
              <a:effectLst/>
              <a:latin typeface="Source Sans Pro" panose="020B0503030403020204" pitchFamily="34" charset="0"/>
            </a:endParaRPr>
          </a:p>
          <a:p>
            <a:r>
              <a:rPr lang="da-DK" b="0" i="0" dirty="0">
                <a:solidFill>
                  <a:srgbClr val="6F6963"/>
                </a:solidFill>
                <a:effectLst/>
                <a:latin typeface="Source Sans Pro" panose="020B0503030403020204" pitchFamily="34" charset="0"/>
              </a:rPr>
              <a:t>Et eksempel: f.eks. Kvinde med type 2 diabetes, som ikke vil acceptere at hun har sygdommen og derfor heller ikke vil tage hensyn til blodsukker i kosten. Andet eksempel: Mand i kørestol, som ikke kan acceptere sin situation og derfor fokuserer på fortiden og alt det han ikke kan mere. </a:t>
            </a:r>
          </a:p>
          <a:p>
            <a:r>
              <a:rPr lang="da-DK" b="0" i="0" dirty="0">
                <a:solidFill>
                  <a:srgbClr val="6F6963"/>
                </a:solidFill>
                <a:effectLst/>
                <a:latin typeface="Source Sans Pro" panose="020B0503030403020204" pitchFamily="34" charset="0"/>
              </a:rPr>
              <a:t>Hvis ikke man kan acceptere sin situation bliver det sværere at se hvilke muligheder man har. Manglende accept giver anledning til ærgrelse og bekymringer. </a:t>
            </a:r>
            <a:endParaRPr lang="da-DK" dirty="0"/>
          </a:p>
        </p:txBody>
      </p:sp>
    </p:spTree>
    <p:extLst>
      <p:ext uri="{BB962C8B-B14F-4D97-AF65-F5344CB8AC3E}">
        <p14:creationId xmlns:p14="http://schemas.microsoft.com/office/powerpoint/2010/main" val="361380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p:txBody>
      </p:sp>
    </p:spTree>
    <p:extLst>
      <p:ext uri="{BB962C8B-B14F-4D97-AF65-F5344CB8AC3E}">
        <p14:creationId xmlns:p14="http://schemas.microsoft.com/office/powerpoint/2010/main" val="1314129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Hvor mange grønne, gule og røde aktiviteter er der i dit ugeskema?</a:t>
            </a:r>
          </a:p>
          <a:p>
            <a:r>
              <a:rPr lang="da-DK" dirty="0"/>
              <a:t>Vi er alle forskellige og den rigtige sammensætning for dig er ikke nødvendigvis den rigtige sammensætning for din sidemakker. </a:t>
            </a:r>
          </a:p>
          <a:p>
            <a:r>
              <a:rPr lang="da-DK" dirty="0"/>
              <a:t>En grøn aktivitet for mig er ikke nødvendigvis en grøn aktivitet for andre. Fx håndarbejde, være social, </a:t>
            </a:r>
          </a:p>
          <a:p>
            <a:endParaRPr lang="da-DK" dirty="0"/>
          </a:p>
          <a:p>
            <a:r>
              <a:rPr lang="da-DK" dirty="0"/>
              <a:t>Hvilke forventninger har du til dig selv?</a:t>
            </a:r>
          </a:p>
        </p:txBody>
      </p:sp>
    </p:spTree>
    <p:extLst>
      <p:ext uri="{BB962C8B-B14F-4D97-AF65-F5344CB8AC3E}">
        <p14:creationId xmlns:p14="http://schemas.microsoft.com/office/powerpoint/2010/main" val="251195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BBAT</a:t>
            </a:r>
          </a:p>
          <a:p>
            <a:r>
              <a:rPr lang="da-DK" dirty="0"/>
              <a:t>Hjernefitness</a:t>
            </a:r>
          </a:p>
        </p:txBody>
      </p:sp>
    </p:spTree>
    <p:extLst>
      <p:ext uri="{BB962C8B-B14F-4D97-AF65-F5344CB8AC3E}">
        <p14:creationId xmlns:p14="http://schemas.microsoft.com/office/powerpoint/2010/main" val="371896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53183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Baggrund for at stå som underviser, undervisningsforløb </a:t>
            </a:r>
          </a:p>
        </p:txBody>
      </p:sp>
    </p:spTree>
    <p:extLst>
      <p:ext uri="{BB962C8B-B14F-4D97-AF65-F5344CB8AC3E}">
        <p14:creationId xmlns:p14="http://schemas.microsoft.com/office/powerpoint/2010/main" val="196161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95607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p:txBody>
      </p:sp>
    </p:spTree>
    <p:extLst>
      <p:ext uri="{BB962C8B-B14F-4D97-AF65-F5344CB8AC3E}">
        <p14:creationId xmlns:p14="http://schemas.microsoft.com/office/powerpoint/2010/main" val="68924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Det der bliver sagt i gruppen bliver i gruppen</a:t>
            </a:r>
          </a:p>
          <a:p>
            <a:r>
              <a:rPr lang="da-DK" sz="1200" kern="1200" dirty="0">
                <a:solidFill>
                  <a:schemeClr val="tx1"/>
                </a:solidFill>
                <a:effectLst/>
                <a:latin typeface="+mn-lt"/>
                <a:ea typeface="+mn-ea"/>
                <a:cs typeface="+mn-cs"/>
              </a:rPr>
              <a:t>Vi respekterer hinanden – og taler pænt i gruppen</a:t>
            </a:r>
          </a:p>
          <a:p>
            <a:r>
              <a:rPr lang="da-DK" sz="1200" kern="1200" dirty="0">
                <a:solidFill>
                  <a:schemeClr val="tx1"/>
                </a:solidFill>
                <a:effectLst/>
                <a:latin typeface="+mn-lt"/>
                <a:ea typeface="+mn-ea"/>
                <a:cs typeface="+mn-cs"/>
              </a:rPr>
              <a:t>Telefoner er på lydløs.</a:t>
            </a:r>
          </a:p>
          <a:p>
            <a:r>
              <a:rPr lang="da-DK" sz="1200" kern="1200" dirty="0">
                <a:solidFill>
                  <a:schemeClr val="tx1"/>
                </a:solidFill>
                <a:effectLst/>
                <a:latin typeface="+mn-lt"/>
                <a:ea typeface="+mn-ea"/>
                <a:cs typeface="+mn-cs"/>
              </a:rPr>
              <a:t>Det er ok at trække sig fra undervisningen, hvis man har brug for en pause. </a:t>
            </a:r>
          </a:p>
          <a:p>
            <a:endParaRPr lang="da-DK" dirty="0"/>
          </a:p>
          <a:p>
            <a:endParaRPr lang="da-DK" dirty="0"/>
          </a:p>
          <a:p>
            <a:endParaRPr lang="da-DK" dirty="0"/>
          </a:p>
        </p:txBody>
      </p:sp>
    </p:spTree>
    <p:extLst>
      <p:ext uri="{BB962C8B-B14F-4D97-AF65-F5344CB8AC3E}">
        <p14:creationId xmlns:p14="http://schemas.microsoft.com/office/powerpoint/2010/main" val="349771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28075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Stenokort</a:t>
            </a:r>
          </a:p>
          <a:p>
            <a:r>
              <a:rPr lang="da-DK" dirty="0"/>
              <a:t>Snak sammen to og to</a:t>
            </a:r>
          </a:p>
          <a:p>
            <a:endParaRPr lang="da-DK" dirty="0"/>
          </a:p>
          <a:p>
            <a:r>
              <a:rPr lang="da-DK" dirty="0"/>
              <a:t>Værdier</a:t>
            </a:r>
          </a:p>
          <a:p>
            <a:r>
              <a:rPr lang="da-DK" dirty="0"/>
              <a:t>Hobbyer</a:t>
            </a:r>
          </a:p>
          <a:p>
            <a:endParaRPr lang="da-DK" dirty="0"/>
          </a:p>
        </p:txBody>
      </p:sp>
    </p:spTree>
    <p:extLst>
      <p:ext uri="{BB962C8B-B14F-4D97-AF65-F5344CB8AC3E}">
        <p14:creationId xmlns:p14="http://schemas.microsoft.com/office/powerpoint/2010/main" val="126892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Hvilke symptomer oplever I? Hvad fylder mest? Drøftes to og to og samler op i plenum.</a:t>
            </a:r>
          </a:p>
          <a:p>
            <a:r>
              <a:rPr lang="da-DK" dirty="0"/>
              <a:t>Er der nogen der oplever at det kan svinge hvor meget det fylder?</a:t>
            </a:r>
          </a:p>
          <a:p>
            <a:r>
              <a:rPr lang="da-DK" dirty="0"/>
              <a:t>Møder I nogen fordomme? Gode råd</a:t>
            </a:r>
          </a:p>
          <a:p>
            <a:endParaRPr lang="da-DK" dirty="0"/>
          </a:p>
        </p:txBody>
      </p:sp>
    </p:spTree>
    <p:extLst>
      <p:ext uri="{BB962C8B-B14F-4D97-AF65-F5344CB8AC3E}">
        <p14:creationId xmlns:p14="http://schemas.microsoft.com/office/powerpoint/2010/main" val="88213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https://onlinelibrary.wiley.com/doi/10.1111/cen.12787</a:t>
            </a:r>
          </a:p>
          <a:p>
            <a:endParaRPr lang="da-DK" dirty="0"/>
          </a:p>
          <a:p>
            <a:r>
              <a:rPr lang="da-DK" dirty="0"/>
              <a:t>140 nyligt diagnosticeret patienter med lavt stofskifte. Inddelt efter køn.</a:t>
            </a:r>
          </a:p>
          <a:p>
            <a:endParaRPr lang="da-DK" dirty="0"/>
          </a:p>
          <a:p>
            <a:r>
              <a:rPr lang="da-DK" dirty="0" err="1"/>
              <a:t>Palpitation</a:t>
            </a:r>
            <a:r>
              <a:rPr lang="da-DK" dirty="0"/>
              <a:t>: hjertebanken</a:t>
            </a:r>
          </a:p>
          <a:p>
            <a:r>
              <a:rPr lang="da-DK" dirty="0" err="1"/>
              <a:t>Globulus</a:t>
            </a:r>
            <a:r>
              <a:rPr lang="da-DK" dirty="0"/>
              <a:t>: klump fornemmelse i halsen</a:t>
            </a:r>
          </a:p>
          <a:p>
            <a:r>
              <a:rPr lang="da-DK" dirty="0" err="1"/>
              <a:t>Wheezling</a:t>
            </a:r>
            <a:r>
              <a:rPr lang="da-DK" dirty="0"/>
              <a:t>: </a:t>
            </a:r>
            <a:r>
              <a:rPr lang="da-DK" dirty="0" err="1"/>
              <a:t>hvæsen</a:t>
            </a:r>
            <a:endParaRPr lang="da-DK" dirty="0"/>
          </a:p>
          <a:p>
            <a:r>
              <a:rPr lang="da-DK" dirty="0" err="1"/>
              <a:t>Vertigo</a:t>
            </a:r>
            <a:r>
              <a:rPr lang="da-DK" dirty="0"/>
              <a:t>: svimmelhed</a:t>
            </a:r>
          </a:p>
          <a:p>
            <a:endParaRPr lang="da-DK" dirty="0"/>
          </a:p>
          <a:p>
            <a:r>
              <a:rPr lang="da-DK" dirty="0"/>
              <a:t>Raske kontroller kan opleve nogen af de samme symptomer, som dem der er nyligt konstateret med lavt stofskifte. </a:t>
            </a:r>
          </a:p>
          <a:p>
            <a:r>
              <a:rPr lang="da-DK" dirty="0"/>
              <a:t>Det kan være svært at vide hvor meget af symptomer der stammer fra det lave stofskifte og hvor meget der stammer fra noget andet.</a:t>
            </a:r>
          </a:p>
          <a:p>
            <a:endParaRPr lang="da-DK" dirty="0"/>
          </a:p>
        </p:txBody>
      </p:sp>
    </p:spTree>
    <p:extLst>
      <p:ext uri="{BB962C8B-B14F-4D97-AF65-F5344CB8AC3E}">
        <p14:creationId xmlns:p14="http://schemas.microsoft.com/office/powerpoint/2010/main" val="148404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ACBD0-ECAA-4250-9A10-45F75248E0E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8800F59-71D4-4C26-8E10-EC0DAA8F2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78D6B75-9A6C-4B7E-AB8F-BE9B1EDD8F30}"/>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5" name="Pladsholder til sidefod 4">
            <a:extLst>
              <a:ext uri="{FF2B5EF4-FFF2-40B4-BE49-F238E27FC236}">
                <a16:creationId xmlns:a16="http://schemas.microsoft.com/office/drawing/2014/main" id="{8DF3D83E-7EAF-4D77-8494-EBFEBAC529E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4C7979-3CB8-4984-89F6-D9A2C1077D35}"/>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27091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429F6-2A3E-4F0F-81B6-2DF4C4E2336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5F85FB7-6094-4D64-84CE-2CEC6B96A4B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85E280A-5C3D-4718-A0E2-F4915C2BE9E4}"/>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5" name="Pladsholder til sidefod 4">
            <a:extLst>
              <a:ext uri="{FF2B5EF4-FFF2-40B4-BE49-F238E27FC236}">
                <a16:creationId xmlns:a16="http://schemas.microsoft.com/office/drawing/2014/main" id="{7E16E543-8FD0-4935-B59A-3AFA341AE6D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E0943E-0F01-439E-BAAB-2D5F9B440D6E}"/>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248535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DBD20E4-110C-4596-9C84-37A52A9B45A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7AEF03F-B4BC-4DBE-AC54-D41DC19F02F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5FB28E-6D9C-4E1B-A769-5C0EE85A5CC4}"/>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5" name="Pladsholder til sidefod 4">
            <a:extLst>
              <a:ext uri="{FF2B5EF4-FFF2-40B4-BE49-F238E27FC236}">
                <a16:creationId xmlns:a16="http://schemas.microsoft.com/office/drawing/2014/main" id="{CDBFD293-FB3B-45C7-8E51-70A1868475B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B73B64D-5159-4416-B971-D38664D1D6C9}"/>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382004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F12C8-8AA7-45D4-A3FD-B54BD4B64C0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9569F87-7ACB-47D4-9B7B-5F8563B9533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70AD11-6910-4E00-802C-2DF52BAA3A65}"/>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5" name="Pladsholder til sidefod 4">
            <a:extLst>
              <a:ext uri="{FF2B5EF4-FFF2-40B4-BE49-F238E27FC236}">
                <a16:creationId xmlns:a16="http://schemas.microsoft.com/office/drawing/2014/main" id="{00CD4B0A-423A-44C9-A570-4C48FDB2363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7A36CE7-24D6-4E0B-A1D6-657F15CA3CC5}"/>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279256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D66E4-985F-439E-98C3-ADB7FDA478A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C879C86-B734-487A-8EA2-C4F6C640A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4347B97-693D-4BA8-90FF-61D8E94469FE}"/>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5" name="Pladsholder til sidefod 4">
            <a:extLst>
              <a:ext uri="{FF2B5EF4-FFF2-40B4-BE49-F238E27FC236}">
                <a16:creationId xmlns:a16="http://schemas.microsoft.com/office/drawing/2014/main" id="{912188A4-1686-479F-B105-81F5FB9A1A0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7DF8AA-E91E-4359-8FE5-EA7E27EC09B8}"/>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313285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6274A-CF0C-4FDB-9E70-47C4DCB1880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25CE846-1B2A-449B-BB46-23399212BC6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ACDA333-27D8-44A1-802B-2E5E8BEC200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067EB58-E372-4D5E-8102-4BC73B158D7E}"/>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6" name="Pladsholder til sidefod 5">
            <a:extLst>
              <a:ext uri="{FF2B5EF4-FFF2-40B4-BE49-F238E27FC236}">
                <a16:creationId xmlns:a16="http://schemas.microsoft.com/office/drawing/2014/main" id="{0C18456F-2AD6-40EC-B9E4-01F72BCB0DD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55D8740-0413-4165-9B2C-8E0E334C35AC}"/>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184529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9323F-70C1-4524-A9A0-299A87B9D6D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3464F77-413A-4F44-B5CC-75CE68F5D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5CE1FE1-30DD-45F4-9777-E5A52743C0F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046E231-B80A-4AF4-9C92-D1C799C2A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8CFDEDD-D2E4-4766-ADDA-F18B0C8AEBF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2D2CD1D-4084-4F8D-B61C-0EB329093B2A}"/>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8" name="Pladsholder til sidefod 7">
            <a:extLst>
              <a:ext uri="{FF2B5EF4-FFF2-40B4-BE49-F238E27FC236}">
                <a16:creationId xmlns:a16="http://schemas.microsoft.com/office/drawing/2014/main" id="{AA2D4D60-8C9E-4EF4-BEB2-960809B90D2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3568C5D-C0AD-4931-8239-5EF513E7D3A9}"/>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102627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6699-94D7-409F-8062-C294A9D315C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036540D-D048-4DF4-80A0-6A4D5E8E9BA9}"/>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4" name="Pladsholder til sidefod 3">
            <a:extLst>
              <a:ext uri="{FF2B5EF4-FFF2-40B4-BE49-F238E27FC236}">
                <a16:creationId xmlns:a16="http://schemas.microsoft.com/office/drawing/2014/main" id="{BAB31986-323D-4728-9C1D-7CEC2DED14B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89746-4050-4F68-A61C-3E4817CDAFCD}"/>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250419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59D52D6-E5A6-4ECD-9736-ED2E088A2E77}"/>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3" name="Pladsholder til sidefod 2">
            <a:extLst>
              <a:ext uri="{FF2B5EF4-FFF2-40B4-BE49-F238E27FC236}">
                <a16:creationId xmlns:a16="http://schemas.microsoft.com/office/drawing/2014/main" id="{E7A381E2-5FF8-4042-84FE-462D90FA1A7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0539421-CCEF-4D5F-9D74-EC2F0D5A1040}"/>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423947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EF29-7642-4FBA-9620-FA8223553A5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94B96A-445D-41F4-A021-EEFFFC291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7828F37-B2F1-46B9-BAD7-D8B88A91E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3976688-A4F9-40C3-9E18-D868B5F0B164}"/>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6" name="Pladsholder til sidefod 5">
            <a:extLst>
              <a:ext uri="{FF2B5EF4-FFF2-40B4-BE49-F238E27FC236}">
                <a16:creationId xmlns:a16="http://schemas.microsoft.com/office/drawing/2014/main" id="{1B5C3D1A-76FB-4C17-928B-795D6D608F5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717E12-A08C-4E6F-8828-1F077F4D52D8}"/>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266657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AE1E7-3592-4D18-97F1-8D87C03A5EF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8BFC009-7716-4874-BFFB-780558F4A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9000654-2850-4C33-A1BF-010B6D336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660B704-E999-46ED-932C-2CB34F104DE7}"/>
              </a:ext>
            </a:extLst>
          </p:cNvPr>
          <p:cNvSpPr>
            <a:spLocks noGrp="1"/>
          </p:cNvSpPr>
          <p:nvPr>
            <p:ph type="dt" sz="half" idx="10"/>
          </p:nvPr>
        </p:nvSpPr>
        <p:spPr/>
        <p:txBody>
          <a:bodyPr/>
          <a:lstStyle/>
          <a:p>
            <a:fld id="{5797674C-4772-4C57-9FE0-75EB378E8F25}" type="datetimeFigureOut">
              <a:rPr lang="da-DK" smtClean="0"/>
              <a:t>12-07-2023</a:t>
            </a:fld>
            <a:endParaRPr lang="da-DK"/>
          </a:p>
        </p:txBody>
      </p:sp>
      <p:sp>
        <p:nvSpPr>
          <p:cNvPr id="6" name="Pladsholder til sidefod 5">
            <a:extLst>
              <a:ext uri="{FF2B5EF4-FFF2-40B4-BE49-F238E27FC236}">
                <a16:creationId xmlns:a16="http://schemas.microsoft.com/office/drawing/2014/main" id="{8404F0AA-C298-4E96-8469-81E44FEF06C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142C768-BA56-4937-AF69-C67D1A3515D7}"/>
              </a:ext>
            </a:extLst>
          </p:cNvPr>
          <p:cNvSpPr>
            <a:spLocks noGrp="1"/>
          </p:cNvSpPr>
          <p:nvPr>
            <p:ph type="sldNum" sz="quarter" idx="12"/>
          </p:nvPr>
        </p:nvSpPr>
        <p:spPr/>
        <p:txBody>
          <a:bodyPr/>
          <a:lstStyle/>
          <a:p>
            <a:fld id="{5B816ED6-85E8-4871-9CC9-16B8DCA06EAE}" type="slidenum">
              <a:rPr lang="da-DK" smtClean="0"/>
              <a:t>‹nr.›</a:t>
            </a:fld>
            <a:endParaRPr lang="da-DK"/>
          </a:p>
        </p:txBody>
      </p:sp>
    </p:spTree>
    <p:extLst>
      <p:ext uri="{BB962C8B-B14F-4D97-AF65-F5344CB8AC3E}">
        <p14:creationId xmlns:p14="http://schemas.microsoft.com/office/powerpoint/2010/main" val="254592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F08B761-10D3-45C6-A874-4F0DE1E81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EC31C2-B7EB-4817-B63D-8E6FB3D2D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C20DCC-AAE4-4E86-AD95-AACDB9CA8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7674C-4772-4C57-9FE0-75EB378E8F25}" type="datetimeFigureOut">
              <a:rPr lang="da-DK" smtClean="0"/>
              <a:t>12-07-2023</a:t>
            </a:fld>
            <a:endParaRPr lang="da-DK"/>
          </a:p>
        </p:txBody>
      </p:sp>
      <p:sp>
        <p:nvSpPr>
          <p:cNvPr id="5" name="Pladsholder til sidefod 4">
            <a:extLst>
              <a:ext uri="{FF2B5EF4-FFF2-40B4-BE49-F238E27FC236}">
                <a16:creationId xmlns:a16="http://schemas.microsoft.com/office/drawing/2014/main" id="{8CC57D86-290A-428C-8046-8AD98190FE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B095E4D-1481-4055-B65E-A561167BF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16ED6-85E8-4871-9CC9-16B8DCA06EAE}" type="slidenum">
              <a:rPr lang="da-DK" smtClean="0"/>
              <a:t>‹nr.›</a:t>
            </a:fld>
            <a:endParaRPr lang="da-DK"/>
          </a:p>
        </p:txBody>
      </p:sp>
    </p:spTree>
    <p:extLst>
      <p:ext uri="{BB962C8B-B14F-4D97-AF65-F5344CB8AC3E}">
        <p14:creationId xmlns:p14="http://schemas.microsoft.com/office/powerpoint/2010/main" val="3565179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1.pn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notesSlide" Target="../notesSlides/notesSlide16.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image" Target="../media/image2.png"/><Relationship Id="rId15" Type="http://schemas.openxmlformats.org/officeDocument/2006/relationships/image" Target="../media/image51.svg"/><Relationship Id="rId23" Type="http://schemas.openxmlformats.org/officeDocument/2006/relationships/image" Target="../media/image59.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3.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png"/><Relationship Id="rId21" Type="http://schemas.openxmlformats.org/officeDocument/2006/relationships/image" Target="../media/image21.svg"/><Relationship Id="rId34" Type="http://schemas.openxmlformats.org/officeDocument/2006/relationships/image" Target="../media/image34.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2.pn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svg"/><Relationship Id="rId31"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35"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1158B-52E6-483E-9C76-A8E7A53BACEB}"/>
              </a:ext>
            </a:extLst>
          </p:cNvPr>
          <p:cNvSpPr>
            <a:spLocks noGrp="1"/>
          </p:cNvSpPr>
          <p:nvPr>
            <p:ph type="ctrTitle"/>
          </p:nvPr>
        </p:nvSpPr>
        <p:spPr>
          <a:xfrm>
            <a:off x="3575880" y="-287019"/>
            <a:ext cx="6427909" cy="3546356"/>
          </a:xfrm>
        </p:spPr>
        <p:txBody>
          <a:bodyPr>
            <a:normAutofit/>
          </a:bodyPr>
          <a:lstStyle/>
          <a:p>
            <a:pPr algn="l"/>
            <a:r>
              <a:rPr lang="da-DK" sz="7200" dirty="0"/>
              <a:t>Lev Livet med Lavt Stofskifte</a:t>
            </a:r>
          </a:p>
        </p:txBody>
      </p:sp>
      <p:sp>
        <p:nvSpPr>
          <p:cNvPr id="3" name="Undertitel 2">
            <a:extLst>
              <a:ext uri="{FF2B5EF4-FFF2-40B4-BE49-F238E27FC236}">
                <a16:creationId xmlns:a16="http://schemas.microsoft.com/office/drawing/2014/main" id="{573B03C3-D61C-4728-9439-76B2EA5CD42E}"/>
              </a:ext>
            </a:extLst>
          </p:cNvPr>
          <p:cNvSpPr>
            <a:spLocks noGrp="1"/>
          </p:cNvSpPr>
          <p:nvPr>
            <p:ph type="subTitle" idx="1"/>
          </p:nvPr>
        </p:nvSpPr>
        <p:spPr>
          <a:xfrm>
            <a:off x="3596240" y="3259337"/>
            <a:ext cx="6964004" cy="921039"/>
          </a:xfrm>
        </p:spPr>
        <p:txBody>
          <a:bodyPr>
            <a:normAutofit/>
          </a:bodyPr>
          <a:lstStyle/>
          <a:p>
            <a:pPr algn="l"/>
            <a:r>
              <a:rPr lang="da-DK" sz="2000" dirty="0"/>
              <a:t>Et 8 ugers undervisningsforløb med fokus på </a:t>
            </a:r>
            <a:br>
              <a:rPr lang="da-DK" sz="2000" dirty="0"/>
            </a:br>
            <a:r>
              <a:rPr lang="da-DK" sz="2000" dirty="0"/>
              <a:t>indsigt, viden og mestringsstrategier</a:t>
            </a:r>
          </a:p>
        </p:txBody>
      </p:sp>
      <p:pic>
        <p:nvPicPr>
          <p:cNvPr id="4" name="Billede 3">
            <a:extLst>
              <a:ext uri="{FF2B5EF4-FFF2-40B4-BE49-F238E27FC236}">
                <a16:creationId xmlns:a16="http://schemas.microsoft.com/office/drawing/2014/main" id="{41BF7E68-E711-4370-A843-DEF914064FE0}"/>
              </a:ext>
            </a:extLst>
          </p:cNvPr>
          <p:cNvPicPr>
            <a:picLocks noChangeAspect="1"/>
          </p:cNvPicPr>
          <p:nvPr/>
        </p:nvPicPr>
        <p:blipFill rotWithShape="1">
          <a:blip r:embed="rId3"/>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pic>
        <p:nvPicPr>
          <p:cNvPr id="8" name="Billede 7" descr="Et billede, der indeholder tekst&#10;&#10;Automatisk genereret beskrivelse">
            <a:extLst>
              <a:ext uri="{FF2B5EF4-FFF2-40B4-BE49-F238E27FC236}">
                <a16:creationId xmlns:a16="http://schemas.microsoft.com/office/drawing/2014/main" id="{DF61BCA8-3B69-424E-B315-5555AC329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242" y="5783720"/>
            <a:ext cx="3285947" cy="928280"/>
          </a:xfrm>
          <a:prstGeom prst="rect">
            <a:avLst/>
          </a:prstGeom>
          <a:effectLst/>
        </p:spPr>
      </p:pic>
      <p:pic>
        <p:nvPicPr>
          <p:cNvPr id="6" name="Billede 5">
            <a:extLst>
              <a:ext uri="{FF2B5EF4-FFF2-40B4-BE49-F238E27FC236}">
                <a16:creationId xmlns:a16="http://schemas.microsoft.com/office/drawing/2014/main" id="{624F093F-FD38-4DC2-9DD0-A58D7456A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7524" y="5028951"/>
            <a:ext cx="1824476" cy="1829049"/>
          </a:xfrm>
          <a:prstGeom prst="rect">
            <a:avLst/>
          </a:prstGeom>
          <a:effectLst/>
        </p:spPr>
      </p:pic>
    </p:spTree>
    <p:extLst>
      <p:ext uri="{BB962C8B-B14F-4D97-AF65-F5344CB8AC3E}">
        <p14:creationId xmlns:p14="http://schemas.microsoft.com/office/powerpoint/2010/main" val="374699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266700"/>
            <a:ext cx="10953750" cy="1325563"/>
          </a:xfrm>
        </p:spPr>
        <p:txBody>
          <a:bodyPr/>
          <a:lstStyle/>
          <a:p>
            <a:pPr algn="ctr"/>
            <a:r>
              <a:rPr lang="da-DK" dirty="0"/>
              <a:t>       Hvordan er det at leve med lavt stofskifte?</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700"/>
            <a:ext cx="10515600" cy="4351338"/>
          </a:xfrm>
        </p:spPr>
        <p:txBody>
          <a:bodyPr/>
          <a:lstStyle/>
          <a:p>
            <a:endParaRPr lang="da-DK" dirty="0"/>
          </a:p>
          <a:p>
            <a:endParaRPr lang="da-DK" dirty="0"/>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8" name="Billede 7">
            <a:extLst>
              <a:ext uri="{FF2B5EF4-FFF2-40B4-BE49-F238E27FC236}">
                <a16:creationId xmlns:a16="http://schemas.microsoft.com/office/drawing/2014/main" id="{97997500-FB34-4313-B81C-235F733C74D9}"/>
              </a:ext>
            </a:extLst>
          </p:cNvPr>
          <p:cNvPicPr>
            <a:picLocks noChangeAspect="1"/>
          </p:cNvPicPr>
          <p:nvPr/>
        </p:nvPicPr>
        <p:blipFill rotWithShape="1">
          <a:blip r:embed="rId4"/>
          <a:srcRect l="76622" t="92519" r="-266" b="-2"/>
          <a:stretch/>
        </p:blipFill>
        <p:spPr>
          <a:xfrm>
            <a:off x="10433095" y="6427778"/>
            <a:ext cx="1758905" cy="398290"/>
          </a:xfrm>
          <a:prstGeom prst="rect">
            <a:avLst/>
          </a:prstGeom>
        </p:spPr>
      </p:pic>
      <p:pic>
        <p:nvPicPr>
          <p:cNvPr id="11" name="Billede 10">
            <a:extLst>
              <a:ext uri="{FF2B5EF4-FFF2-40B4-BE49-F238E27FC236}">
                <a16:creationId xmlns:a16="http://schemas.microsoft.com/office/drawing/2014/main" id="{55A581CA-45B0-6998-D56D-40EC854A76D6}"/>
              </a:ext>
            </a:extLst>
          </p:cNvPr>
          <p:cNvPicPr>
            <a:picLocks noChangeAspect="1"/>
          </p:cNvPicPr>
          <p:nvPr/>
        </p:nvPicPr>
        <p:blipFill rotWithShape="1">
          <a:blip r:embed="rId5">
            <a:extLst>
              <a:ext uri="{28A0092B-C50C-407E-A947-70E740481C1C}">
                <a14:useLocalDpi xmlns:a14="http://schemas.microsoft.com/office/drawing/2010/main" val="0"/>
              </a:ext>
            </a:extLst>
          </a:blip>
          <a:srcRect r="8102"/>
          <a:stretch/>
        </p:blipFill>
        <p:spPr>
          <a:xfrm>
            <a:off x="-40832" y="1813815"/>
            <a:ext cx="6070529" cy="4446237"/>
          </a:xfrm>
          <a:prstGeom prst="rect">
            <a:avLst/>
          </a:prstGeom>
        </p:spPr>
      </p:pic>
      <p:pic>
        <p:nvPicPr>
          <p:cNvPr id="13" name="Billede 12">
            <a:extLst>
              <a:ext uri="{FF2B5EF4-FFF2-40B4-BE49-F238E27FC236}">
                <a16:creationId xmlns:a16="http://schemas.microsoft.com/office/drawing/2014/main" id="{2AF5B45C-BA70-2D56-CF74-B77F2D5B023C}"/>
              </a:ext>
            </a:extLst>
          </p:cNvPr>
          <p:cNvPicPr>
            <a:picLocks noChangeAspect="1"/>
          </p:cNvPicPr>
          <p:nvPr/>
        </p:nvPicPr>
        <p:blipFill rotWithShape="1">
          <a:blip r:embed="rId6">
            <a:extLst>
              <a:ext uri="{28A0092B-C50C-407E-A947-70E740481C1C}">
                <a14:useLocalDpi xmlns:a14="http://schemas.microsoft.com/office/drawing/2010/main" val="0"/>
              </a:ext>
            </a:extLst>
          </a:blip>
          <a:srcRect l="1401" r="5132"/>
          <a:stretch/>
        </p:blipFill>
        <p:spPr>
          <a:xfrm>
            <a:off x="6065217" y="1898032"/>
            <a:ext cx="6070529" cy="4446237"/>
          </a:xfrm>
          <a:prstGeom prst="rect">
            <a:avLst/>
          </a:prstGeom>
        </p:spPr>
      </p:pic>
    </p:spTree>
    <p:extLst>
      <p:ext uri="{BB962C8B-B14F-4D97-AF65-F5344CB8AC3E}">
        <p14:creationId xmlns:p14="http://schemas.microsoft.com/office/powerpoint/2010/main" val="244262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pic>
        <p:nvPicPr>
          <p:cNvPr id="8" name="Grafik 7" descr="Yoga kontur">
            <a:extLst>
              <a:ext uri="{FF2B5EF4-FFF2-40B4-BE49-F238E27FC236}">
                <a16:creationId xmlns:a16="http://schemas.microsoft.com/office/drawing/2014/main" id="{BECA2DF6-5E16-4496-8973-38245681C1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8390" y="1985963"/>
            <a:ext cx="3240900" cy="3238646"/>
          </a:xfrm>
          <a:prstGeom prst="rect">
            <a:avLst/>
          </a:prstGeom>
        </p:spPr>
      </p:pic>
    </p:spTree>
    <p:extLst>
      <p:ext uri="{BB962C8B-B14F-4D97-AF65-F5344CB8AC3E}">
        <p14:creationId xmlns:p14="http://schemas.microsoft.com/office/powerpoint/2010/main" val="262487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996416" y="2544284"/>
            <a:ext cx="10515600" cy="1325563"/>
          </a:xfrm>
        </p:spPr>
        <p:txBody>
          <a:bodyPr/>
          <a:lstStyle/>
          <a:p>
            <a:pPr algn="ctr"/>
            <a:r>
              <a:rPr lang="da-DK" dirty="0"/>
              <a:t>Hvem sætter jeg min lid til?</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spTree>
    <p:extLst>
      <p:ext uri="{BB962C8B-B14F-4D97-AF65-F5344CB8AC3E}">
        <p14:creationId xmlns:p14="http://schemas.microsoft.com/office/powerpoint/2010/main" val="67078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76378" y="201924"/>
            <a:ext cx="10515600" cy="1325563"/>
          </a:xfrm>
        </p:spPr>
        <p:txBody>
          <a:bodyPr/>
          <a:lstStyle/>
          <a:p>
            <a:pPr algn="ctr"/>
            <a:r>
              <a:rPr lang="da-DK" dirty="0"/>
              <a:t>Det dobbelte KRAM</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12795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096" y="5895006"/>
            <a:ext cx="940904" cy="943262"/>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3180" y="6249151"/>
            <a:ext cx="1957436" cy="552976"/>
          </a:xfrm>
          <a:prstGeom prst="rect">
            <a:avLst/>
          </a:prstGeom>
          <a:effectLst/>
        </p:spPr>
      </p:pic>
      <p:sp>
        <p:nvSpPr>
          <p:cNvPr id="8" name="Ellipse 7">
            <a:extLst>
              <a:ext uri="{FF2B5EF4-FFF2-40B4-BE49-F238E27FC236}">
                <a16:creationId xmlns:a16="http://schemas.microsoft.com/office/drawing/2014/main" id="{26C68E87-1F59-4BF3-9283-3DB61A2A819A}"/>
              </a:ext>
            </a:extLst>
          </p:cNvPr>
          <p:cNvSpPr/>
          <p:nvPr/>
        </p:nvSpPr>
        <p:spPr>
          <a:xfrm>
            <a:off x="3936692" y="1598783"/>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9" name="Tekstfelt 8">
            <a:extLst>
              <a:ext uri="{FF2B5EF4-FFF2-40B4-BE49-F238E27FC236}">
                <a16:creationId xmlns:a16="http://schemas.microsoft.com/office/drawing/2014/main" id="{71ABDBE2-C29F-4E6A-A88D-7D65CE91BC84}"/>
              </a:ext>
            </a:extLst>
          </p:cNvPr>
          <p:cNvSpPr txBox="1"/>
          <p:nvPr/>
        </p:nvSpPr>
        <p:spPr>
          <a:xfrm>
            <a:off x="3202101" y="2870525"/>
            <a:ext cx="1133475" cy="461665"/>
          </a:xfrm>
          <a:prstGeom prst="rect">
            <a:avLst/>
          </a:prstGeom>
          <a:noFill/>
        </p:spPr>
        <p:txBody>
          <a:bodyPr wrap="square" rtlCol="0">
            <a:spAutoFit/>
          </a:bodyPr>
          <a:lstStyle/>
          <a:p>
            <a:pPr algn="ctr"/>
            <a:r>
              <a:rPr lang="da-DK" sz="2400" b="1" dirty="0"/>
              <a:t>K</a:t>
            </a:r>
            <a:r>
              <a:rPr lang="da-DK" sz="2400" dirty="0"/>
              <a:t>ost</a:t>
            </a:r>
          </a:p>
        </p:txBody>
      </p:sp>
      <p:sp>
        <p:nvSpPr>
          <p:cNvPr id="18" name="Tekstfelt 17">
            <a:extLst>
              <a:ext uri="{FF2B5EF4-FFF2-40B4-BE49-F238E27FC236}">
                <a16:creationId xmlns:a16="http://schemas.microsoft.com/office/drawing/2014/main" id="{7A4D4605-3652-4083-8341-F3963DF4DF02}"/>
              </a:ext>
            </a:extLst>
          </p:cNvPr>
          <p:cNvSpPr txBox="1"/>
          <p:nvPr/>
        </p:nvSpPr>
        <p:spPr>
          <a:xfrm>
            <a:off x="4218493" y="1879082"/>
            <a:ext cx="1427077" cy="461665"/>
          </a:xfrm>
          <a:prstGeom prst="rect">
            <a:avLst/>
          </a:prstGeom>
          <a:noFill/>
        </p:spPr>
        <p:txBody>
          <a:bodyPr wrap="square" rtlCol="0">
            <a:spAutoFit/>
          </a:bodyPr>
          <a:lstStyle/>
          <a:p>
            <a:pPr algn="ctr"/>
            <a:r>
              <a:rPr lang="da-DK" sz="2400" b="1" dirty="0"/>
              <a:t>R</a:t>
            </a:r>
            <a:r>
              <a:rPr lang="da-DK" sz="2400" dirty="0"/>
              <a:t>ygning</a:t>
            </a:r>
          </a:p>
        </p:txBody>
      </p:sp>
      <p:grpSp>
        <p:nvGrpSpPr>
          <p:cNvPr id="3" name="Gruppe 2">
            <a:extLst>
              <a:ext uri="{FF2B5EF4-FFF2-40B4-BE49-F238E27FC236}">
                <a16:creationId xmlns:a16="http://schemas.microsoft.com/office/drawing/2014/main" id="{61CA2663-F533-4CEA-A111-BD2EAAE8580C}"/>
              </a:ext>
            </a:extLst>
          </p:cNvPr>
          <p:cNvGrpSpPr/>
          <p:nvPr/>
        </p:nvGrpSpPr>
        <p:grpSpPr>
          <a:xfrm>
            <a:off x="2614233" y="1601760"/>
            <a:ext cx="6800573" cy="4446804"/>
            <a:chOff x="2614233" y="1601760"/>
            <a:chExt cx="6800573" cy="4446804"/>
          </a:xfrm>
        </p:grpSpPr>
        <p:sp>
          <p:nvSpPr>
            <p:cNvPr id="25" name="Ellipse 24">
              <a:extLst>
                <a:ext uri="{FF2B5EF4-FFF2-40B4-BE49-F238E27FC236}">
                  <a16:creationId xmlns:a16="http://schemas.microsoft.com/office/drawing/2014/main" id="{C21B4789-C62A-49D3-972B-A02C86EED82C}"/>
                </a:ext>
              </a:extLst>
            </p:cNvPr>
            <p:cNvSpPr/>
            <p:nvPr/>
          </p:nvSpPr>
          <p:spPr>
            <a:xfrm>
              <a:off x="7094922" y="2698831"/>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24" name="Ellipse 23">
              <a:extLst>
                <a:ext uri="{FF2B5EF4-FFF2-40B4-BE49-F238E27FC236}">
                  <a16:creationId xmlns:a16="http://schemas.microsoft.com/office/drawing/2014/main" id="{0E527EBC-CA0D-41CD-88DE-74825A594419}"/>
                </a:ext>
              </a:extLst>
            </p:cNvPr>
            <p:cNvSpPr/>
            <p:nvPr/>
          </p:nvSpPr>
          <p:spPr>
            <a:xfrm>
              <a:off x="6079964" y="1602797"/>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23" name="Ellipse 22">
              <a:extLst>
                <a:ext uri="{FF2B5EF4-FFF2-40B4-BE49-F238E27FC236}">
                  <a16:creationId xmlns:a16="http://schemas.microsoft.com/office/drawing/2014/main" id="{0B501748-0531-4615-9E31-217175B83D45}"/>
                </a:ext>
              </a:extLst>
            </p:cNvPr>
            <p:cNvSpPr/>
            <p:nvPr/>
          </p:nvSpPr>
          <p:spPr>
            <a:xfrm>
              <a:off x="2783420" y="2587665"/>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22" name="Ellipse 21">
              <a:extLst>
                <a:ext uri="{FF2B5EF4-FFF2-40B4-BE49-F238E27FC236}">
                  <a16:creationId xmlns:a16="http://schemas.microsoft.com/office/drawing/2014/main" id="{69059BCF-10B2-4037-A4C2-D5061BB022B4}"/>
                </a:ext>
              </a:extLst>
            </p:cNvPr>
            <p:cNvSpPr/>
            <p:nvPr/>
          </p:nvSpPr>
          <p:spPr>
            <a:xfrm>
              <a:off x="2757842" y="3873154"/>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7" name="Ellipse 6">
              <a:extLst>
                <a:ext uri="{FF2B5EF4-FFF2-40B4-BE49-F238E27FC236}">
                  <a16:creationId xmlns:a16="http://schemas.microsoft.com/office/drawing/2014/main" id="{0EFF894B-1589-4BD1-A4E5-30BD7CE1219C}"/>
                </a:ext>
              </a:extLst>
            </p:cNvPr>
            <p:cNvSpPr/>
            <p:nvPr/>
          </p:nvSpPr>
          <p:spPr>
            <a:xfrm>
              <a:off x="4977752" y="2822628"/>
              <a:ext cx="1980000" cy="198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sp>
          <p:nvSpPr>
            <p:cNvPr id="10" name="Tekstfelt 9">
              <a:extLst>
                <a:ext uri="{FF2B5EF4-FFF2-40B4-BE49-F238E27FC236}">
                  <a16:creationId xmlns:a16="http://schemas.microsoft.com/office/drawing/2014/main" id="{23482552-EEE9-44FC-AA39-90FFAB1E8755}"/>
                </a:ext>
              </a:extLst>
            </p:cNvPr>
            <p:cNvSpPr txBox="1"/>
            <p:nvPr/>
          </p:nvSpPr>
          <p:spPr>
            <a:xfrm flipH="1">
              <a:off x="5076750" y="3335167"/>
              <a:ext cx="1849756" cy="830997"/>
            </a:xfrm>
            <a:prstGeom prst="rect">
              <a:avLst/>
            </a:prstGeom>
            <a:noFill/>
          </p:spPr>
          <p:txBody>
            <a:bodyPr wrap="square" rtlCol="0">
              <a:spAutoFit/>
            </a:bodyPr>
            <a:lstStyle/>
            <a:p>
              <a:pPr algn="ctr"/>
              <a:r>
                <a:rPr lang="da-DK" sz="2400" dirty="0"/>
                <a:t>At leve med lavt stofskifte</a:t>
              </a:r>
            </a:p>
          </p:txBody>
        </p:sp>
        <p:sp>
          <p:nvSpPr>
            <p:cNvPr id="19" name="Tekstfelt 18">
              <a:extLst>
                <a:ext uri="{FF2B5EF4-FFF2-40B4-BE49-F238E27FC236}">
                  <a16:creationId xmlns:a16="http://schemas.microsoft.com/office/drawing/2014/main" id="{CC58FEB5-77CB-4667-BA04-3B01FD11E005}"/>
                </a:ext>
              </a:extLst>
            </p:cNvPr>
            <p:cNvSpPr txBox="1"/>
            <p:nvPr/>
          </p:nvSpPr>
          <p:spPr>
            <a:xfrm>
              <a:off x="6379285" y="1873845"/>
              <a:ext cx="1427077" cy="461665"/>
            </a:xfrm>
            <a:prstGeom prst="rect">
              <a:avLst/>
            </a:prstGeom>
            <a:noFill/>
          </p:spPr>
          <p:txBody>
            <a:bodyPr wrap="square" rtlCol="0">
              <a:spAutoFit/>
            </a:bodyPr>
            <a:lstStyle/>
            <a:p>
              <a:pPr algn="ctr"/>
              <a:r>
                <a:rPr lang="da-DK" sz="2400" b="1" dirty="0"/>
                <a:t>A</a:t>
              </a:r>
              <a:r>
                <a:rPr lang="da-DK" sz="2400" dirty="0"/>
                <a:t>lkohol</a:t>
              </a:r>
            </a:p>
          </p:txBody>
        </p:sp>
        <p:sp>
          <p:nvSpPr>
            <p:cNvPr id="20" name="Tekstfelt 19">
              <a:extLst>
                <a:ext uri="{FF2B5EF4-FFF2-40B4-BE49-F238E27FC236}">
                  <a16:creationId xmlns:a16="http://schemas.microsoft.com/office/drawing/2014/main" id="{85933FF1-BAFE-4DCA-97B8-CDB7F8DC18BD}"/>
                </a:ext>
              </a:extLst>
            </p:cNvPr>
            <p:cNvSpPr txBox="1"/>
            <p:nvPr/>
          </p:nvSpPr>
          <p:spPr>
            <a:xfrm>
              <a:off x="7386066" y="2964208"/>
              <a:ext cx="1427077" cy="461665"/>
            </a:xfrm>
            <a:prstGeom prst="rect">
              <a:avLst/>
            </a:prstGeom>
            <a:noFill/>
          </p:spPr>
          <p:txBody>
            <a:bodyPr wrap="square" rtlCol="0">
              <a:spAutoFit/>
            </a:bodyPr>
            <a:lstStyle/>
            <a:p>
              <a:pPr algn="ctr"/>
              <a:r>
                <a:rPr lang="da-DK" sz="2400" b="1" dirty="0"/>
                <a:t>M</a:t>
              </a:r>
              <a:r>
                <a:rPr lang="da-DK" sz="2400" dirty="0"/>
                <a:t>otion</a:t>
              </a:r>
            </a:p>
          </p:txBody>
        </p:sp>
        <p:sp>
          <p:nvSpPr>
            <p:cNvPr id="21" name="Tekstfelt 20">
              <a:extLst>
                <a:ext uri="{FF2B5EF4-FFF2-40B4-BE49-F238E27FC236}">
                  <a16:creationId xmlns:a16="http://schemas.microsoft.com/office/drawing/2014/main" id="{F84C96AF-BD21-410B-B52A-5228A9E80446}"/>
                </a:ext>
              </a:extLst>
            </p:cNvPr>
            <p:cNvSpPr txBox="1"/>
            <p:nvPr/>
          </p:nvSpPr>
          <p:spPr>
            <a:xfrm>
              <a:off x="2614233" y="4148473"/>
              <a:ext cx="2344842" cy="461665"/>
            </a:xfrm>
            <a:prstGeom prst="rect">
              <a:avLst/>
            </a:prstGeom>
            <a:noFill/>
          </p:spPr>
          <p:txBody>
            <a:bodyPr wrap="square" rtlCol="0">
              <a:spAutoFit/>
            </a:bodyPr>
            <a:lstStyle/>
            <a:p>
              <a:pPr algn="ctr"/>
              <a:r>
                <a:rPr lang="da-DK" sz="2400" b="1" dirty="0"/>
                <a:t>K</a:t>
              </a:r>
              <a:r>
                <a:rPr lang="da-DK" sz="2400" dirty="0"/>
                <a:t>ompetencer</a:t>
              </a:r>
            </a:p>
          </p:txBody>
        </p:sp>
        <p:sp>
          <p:nvSpPr>
            <p:cNvPr id="26" name="Ellipse 25">
              <a:extLst>
                <a:ext uri="{FF2B5EF4-FFF2-40B4-BE49-F238E27FC236}">
                  <a16:creationId xmlns:a16="http://schemas.microsoft.com/office/drawing/2014/main" id="{74AE1934-A862-4ED2-8D6D-C406B94FF166}"/>
                </a:ext>
              </a:extLst>
            </p:cNvPr>
            <p:cNvSpPr/>
            <p:nvPr/>
          </p:nvSpPr>
          <p:spPr>
            <a:xfrm>
              <a:off x="3936692" y="4997260"/>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27" name="Ellipse 26">
              <a:extLst>
                <a:ext uri="{FF2B5EF4-FFF2-40B4-BE49-F238E27FC236}">
                  <a16:creationId xmlns:a16="http://schemas.microsoft.com/office/drawing/2014/main" id="{7F0569D5-439A-4B16-89D3-DD681B5886CC}"/>
                </a:ext>
              </a:extLst>
            </p:cNvPr>
            <p:cNvSpPr/>
            <p:nvPr/>
          </p:nvSpPr>
          <p:spPr>
            <a:xfrm>
              <a:off x="6097200" y="4997260"/>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28" name="Ellipse 27">
              <a:extLst>
                <a:ext uri="{FF2B5EF4-FFF2-40B4-BE49-F238E27FC236}">
                  <a16:creationId xmlns:a16="http://schemas.microsoft.com/office/drawing/2014/main" id="{6DA8EDAC-0505-4372-A989-473AB8AD7C41}"/>
                </a:ext>
              </a:extLst>
            </p:cNvPr>
            <p:cNvSpPr/>
            <p:nvPr/>
          </p:nvSpPr>
          <p:spPr>
            <a:xfrm>
              <a:off x="7213180" y="3896488"/>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29" name="Tekstfelt 28">
              <a:extLst>
                <a:ext uri="{FF2B5EF4-FFF2-40B4-BE49-F238E27FC236}">
                  <a16:creationId xmlns:a16="http://schemas.microsoft.com/office/drawing/2014/main" id="{8FC3B5B0-45EA-47F8-9FFE-56941C975144}"/>
                </a:ext>
              </a:extLst>
            </p:cNvPr>
            <p:cNvSpPr txBox="1"/>
            <p:nvPr/>
          </p:nvSpPr>
          <p:spPr>
            <a:xfrm>
              <a:off x="3746552" y="5268027"/>
              <a:ext cx="2344842" cy="461665"/>
            </a:xfrm>
            <a:prstGeom prst="rect">
              <a:avLst/>
            </a:prstGeom>
            <a:noFill/>
          </p:spPr>
          <p:txBody>
            <a:bodyPr wrap="square" rtlCol="0">
              <a:spAutoFit/>
            </a:bodyPr>
            <a:lstStyle/>
            <a:p>
              <a:pPr algn="ctr"/>
              <a:r>
                <a:rPr lang="da-DK" sz="2400" b="1" dirty="0"/>
                <a:t>R</a:t>
              </a:r>
              <a:r>
                <a:rPr lang="da-DK" sz="2400" dirty="0"/>
                <a:t>elationer</a:t>
              </a:r>
            </a:p>
          </p:txBody>
        </p:sp>
        <p:sp>
          <p:nvSpPr>
            <p:cNvPr id="30" name="Tekstfelt 29">
              <a:extLst>
                <a:ext uri="{FF2B5EF4-FFF2-40B4-BE49-F238E27FC236}">
                  <a16:creationId xmlns:a16="http://schemas.microsoft.com/office/drawing/2014/main" id="{DFF13F9E-40D0-4784-B801-5E13F6B0B24F}"/>
                </a:ext>
              </a:extLst>
            </p:cNvPr>
            <p:cNvSpPr txBox="1"/>
            <p:nvPr/>
          </p:nvSpPr>
          <p:spPr>
            <a:xfrm>
              <a:off x="5897543" y="5255203"/>
              <a:ext cx="2344842" cy="461665"/>
            </a:xfrm>
            <a:prstGeom prst="rect">
              <a:avLst/>
            </a:prstGeom>
            <a:noFill/>
          </p:spPr>
          <p:txBody>
            <a:bodyPr wrap="square" rtlCol="0">
              <a:spAutoFit/>
            </a:bodyPr>
            <a:lstStyle/>
            <a:p>
              <a:pPr algn="ctr"/>
              <a:r>
                <a:rPr lang="da-DK" sz="2400" b="1" dirty="0"/>
                <a:t>A</a:t>
              </a:r>
              <a:r>
                <a:rPr lang="da-DK" sz="2400" dirty="0"/>
                <a:t>ccept</a:t>
              </a:r>
            </a:p>
          </p:txBody>
        </p:sp>
        <p:sp>
          <p:nvSpPr>
            <p:cNvPr id="31" name="Tekstfelt 30">
              <a:extLst>
                <a:ext uri="{FF2B5EF4-FFF2-40B4-BE49-F238E27FC236}">
                  <a16:creationId xmlns:a16="http://schemas.microsoft.com/office/drawing/2014/main" id="{8F6B0F08-6E84-4001-B8E9-B0AB2B51D591}"/>
                </a:ext>
              </a:extLst>
            </p:cNvPr>
            <p:cNvSpPr txBox="1"/>
            <p:nvPr/>
          </p:nvSpPr>
          <p:spPr>
            <a:xfrm>
              <a:off x="7069964" y="4158582"/>
              <a:ext cx="2344842" cy="461665"/>
            </a:xfrm>
            <a:prstGeom prst="rect">
              <a:avLst/>
            </a:prstGeom>
            <a:noFill/>
          </p:spPr>
          <p:txBody>
            <a:bodyPr wrap="square" rtlCol="0">
              <a:spAutoFit/>
            </a:bodyPr>
            <a:lstStyle/>
            <a:p>
              <a:pPr algn="ctr"/>
              <a:r>
                <a:rPr lang="da-DK" sz="2400" b="1" dirty="0"/>
                <a:t>M</a:t>
              </a:r>
              <a:r>
                <a:rPr lang="da-DK" sz="2400" dirty="0"/>
                <a:t>estring</a:t>
              </a:r>
            </a:p>
          </p:txBody>
        </p:sp>
        <p:sp>
          <p:nvSpPr>
            <p:cNvPr id="32" name="Ellipse 31">
              <a:extLst>
                <a:ext uri="{FF2B5EF4-FFF2-40B4-BE49-F238E27FC236}">
                  <a16:creationId xmlns:a16="http://schemas.microsoft.com/office/drawing/2014/main" id="{D74E9E42-6EF9-438F-A8FB-DC0BA0A2EEBD}"/>
                </a:ext>
              </a:extLst>
            </p:cNvPr>
            <p:cNvSpPr/>
            <p:nvPr/>
          </p:nvSpPr>
          <p:spPr>
            <a:xfrm>
              <a:off x="3922774" y="1601760"/>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33" name="Tekstfelt 32">
              <a:extLst>
                <a:ext uri="{FF2B5EF4-FFF2-40B4-BE49-F238E27FC236}">
                  <a16:creationId xmlns:a16="http://schemas.microsoft.com/office/drawing/2014/main" id="{C4C3FAAC-A02C-4BCD-8E61-B0196DA36A9E}"/>
                </a:ext>
              </a:extLst>
            </p:cNvPr>
            <p:cNvSpPr txBox="1"/>
            <p:nvPr/>
          </p:nvSpPr>
          <p:spPr>
            <a:xfrm>
              <a:off x="3188183" y="2873502"/>
              <a:ext cx="1133475" cy="461665"/>
            </a:xfrm>
            <a:prstGeom prst="rect">
              <a:avLst/>
            </a:prstGeom>
            <a:noFill/>
          </p:spPr>
          <p:txBody>
            <a:bodyPr wrap="square" rtlCol="0">
              <a:spAutoFit/>
            </a:bodyPr>
            <a:lstStyle/>
            <a:p>
              <a:pPr algn="ctr"/>
              <a:r>
                <a:rPr lang="da-DK" sz="2400" b="1" dirty="0"/>
                <a:t>K</a:t>
              </a:r>
              <a:r>
                <a:rPr lang="da-DK" sz="2400" dirty="0"/>
                <a:t>ost</a:t>
              </a:r>
            </a:p>
          </p:txBody>
        </p:sp>
        <p:sp>
          <p:nvSpPr>
            <p:cNvPr id="34" name="Tekstfelt 33">
              <a:extLst>
                <a:ext uri="{FF2B5EF4-FFF2-40B4-BE49-F238E27FC236}">
                  <a16:creationId xmlns:a16="http://schemas.microsoft.com/office/drawing/2014/main" id="{CF8683CF-166F-487D-987A-6F7D2A0D53B5}"/>
                </a:ext>
              </a:extLst>
            </p:cNvPr>
            <p:cNvSpPr txBox="1"/>
            <p:nvPr/>
          </p:nvSpPr>
          <p:spPr>
            <a:xfrm>
              <a:off x="4204575" y="1882059"/>
              <a:ext cx="1427077" cy="461665"/>
            </a:xfrm>
            <a:prstGeom prst="rect">
              <a:avLst/>
            </a:prstGeom>
            <a:noFill/>
          </p:spPr>
          <p:txBody>
            <a:bodyPr wrap="square" rtlCol="0">
              <a:spAutoFit/>
            </a:bodyPr>
            <a:lstStyle/>
            <a:p>
              <a:pPr algn="ctr"/>
              <a:r>
                <a:rPr lang="da-DK" sz="2400" b="1" dirty="0"/>
                <a:t>R</a:t>
              </a:r>
              <a:r>
                <a:rPr lang="da-DK" sz="2400" dirty="0"/>
                <a:t>ygning</a:t>
              </a:r>
            </a:p>
          </p:txBody>
        </p:sp>
      </p:grpSp>
    </p:spTree>
    <p:extLst>
      <p:ext uri="{BB962C8B-B14F-4D97-AF65-F5344CB8AC3E}">
        <p14:creationId xmlns:p14="http://schemas.microsoft.com/office/powerpoint/2010/main" val="99388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Energiforvaltning</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700"/>
            <a:ext cx="10515600" cy="4351338"/>
          </a:xfrm>
        </p:spPr>
        <p:txBody>
          <a:bodyPr/>
          <a:lstStyle/>
          <a:p>
            <a:r>
              <a:rPr lang="da-DK" dirty="0"/>
              <a:t>Hvor meget energi har du i løbet af dagen?</a:t>
            </a:r>
          </a:p>
          <a:p>
            <a:endParaRPr lang="da-DK" dirty="0"/>
          </a:p>
          <a:p>
            <a:r>
              <a:rPr lang="da-DK" dirty="0"/>
              <a:t>Hvilke aktiviteter giver dig energi? </a:t>
            </a:r>
          </a:p>
          <a:p>
            <a:r>
              <a:rPr lang="da-DK" dirty="0"/>
              <a:t>Og hvilke aktiviteter er anstrengende?</a:t>
            </a:r>
          </a:p>
          <a:p>
            <a:endParaRPr lang="da-DK" dirty="0"/>
          </a:p>
          <a:p>
            <a:r>
              <a:rPr lang="da-DK" dirty="0"/>
              <a:t>Ugeskema</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spTree>
    <p:extLst>
      <p:ext uri="{BB962C8B-B14F-4D97-AF65-F5344CB8AC3E}">
        <p14:creationId xmlns:p14="http://schemas.microsoft.com/office/powerpoint/2010/main" val="32490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617C0F69-9DA7-42AF-AA35-1015E69A78C3}"/>
              </a:ext>
            </a:extLst>
          </p:cNvPr>
          <p:cNvPicPr>
            <a:picLocks noGrp="1" noChangeAspect="1"/>
          </p:cNvPicPr>
          <p:nvPr>
            <p:ph idx="1"/>
          </p:nvPr>
        </p:nvPicPr>
        <p:blipFill rotWithShape="1">
          <a:blip r:embed="rId3"/>
          <a:srcRect l="8214" t="13287" r="25945" b="4561"/>
          <a:stretch/>
        </p:blipFill>
        <p:spPr>
          <a:xfrm>
            <a:off x="1953516" y="295696"/>
            <a:ext cx="8424924" cy="5912955"/>
          </a:xfrm>
        </p:spPr>
      </p:pic>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4"/>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5383" y="5919537"/>
            <a:ext cx="926616" cy="928938"/>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7298" y="6323358"/>
            <a:ext cx="1593379" cy="450130"/>
          </a:xfrm>
          <a:prstGeom prst="rect">
            <a:avLst/>
          </a:prstGeom>
          <a:effectLst/>
        </p:spPr>
      </p:pic>
    </p:spTree>
    <p:extLst>
      <p:ext uri="{BB962C8B-B14F-4D97-AF65-F5344CB8AC3E}">
        <p14:creationId xmlns:p14="http://schemas.microsoft.com/office/powerpoint/2010/main" val="15633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Introduktion til træning</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pic>
        <p:nvPicPr>
          <p:cNvPr id="8" name="Pladsholder til indhold 7" descr="Yoga kontur">
            <a:extLst>
              <a:ext uri="{FF2B5EF4-FFF2-40B4-BE49-F238E27FC236}">
                <a16:creationId xmlns:a16="http://schemas.microsoft.com/office/drawing/2014/main" id="{F373F4AD-26B2-4B1E-BB54-B42C3D2B3A3D}"/>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1887" y="4297625"/>
            <a:ext cx="951943" cy="951943"/>
          </a:xfrm>
        </p:spPr>
      </p:pic>
      <p:pic>
        <p:nvPicPr>
          <p:cNvPr id="7" name="Grafik 6" descr="Vandpolo kontur">
            <a:extLst>
              <a:ext uri="{FF2B5EF4-FFF2-40B4-BE49-F238E27FC236}">
                <a16:creationId xmlns:a16="http://schemas.microsoft.com/office/drawing/2014/main" id="{3D586A97-EBE2-4970-AF6B-D41240827A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7817" y="2343190"/>
            <a:ext cx="914400" cy="914400"/>
          </a:xfrm>
          <a:prstGeom prst="rect">
            <a:avLst/>
          </a:prstGeom>
        </p:spPr>
      </p:pic>
      <p:pic>
        <p:nvPicPr>
          <p:cNvPr id="10" name="Grafik 9" descr="Golf kontur">
            <a:extLst>
              <a:ext uri="{FF2B5EF4-FFF2-40B4-BE49-F238E27FC236}">
                <a16:creationId xmlns:a16="http://schemas.microsoft.com/office/drawing/2014/main" id="{FDD21E75-8E2E-450D-91AB-8A13ED9F00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2007" y="2800390"/>
            <a:ext cx="914400" cy="914400"/>
          </a:xfrm>
          <a:prstGeom prst="rect">
            <a:avLst/>
          </a:prstGeom>
        </p:spPr>
      </p:pic>
      <p:pic>
        <p:nvPicPr>
          <p:cNvPr id="12" name="Grafik 11" descr="Cykler kontur">
            <a:extLst>
              <a:ext uri="{FF2B5EF4-FFF2-40B4-BE49-F238E27FC236}">
                <a16:creationId xmlns:a16="http://schemas.microsoft.com/office/drawing/2014/main" id="{8D1BB19C-D937-4792-8325-C41A5D8D6A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31130" y="4186199"/>
            <a:ext cx="914400" cy="914400"/>
          </a:xfrm>
          <a:prstGeom prst="rect">
            <a:avLst/>
          </a:prstGeom>
        </p:spPr>
      </p:pic>
      <p:pic>
        <p:nvPicPr>
          <p:cNvPr id="14" name="Grafik 13" descr="Langrend kontur">
            <a:extLst>
              <a:ext uri="{FF2B5EF4-FFF2-40B4-BE49-F238E27FC236}">
                <a16:creationId xmlns:a16="http://schemas.microsoft.com/office/drawing/2014/main" id="{A89E69D5-630B-40C5-87A8-EA1FA4AF861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15572" y="2858231"/>
            <a:ext cx="914400" cy="914400"/>
          </a:xfrm>
          <a:prstGeom prst="rect">
            <a:avLst/>
          </a:prstGeom>
        </p:spPr>
      </p:pic>
      <p:pic>
        <p:nvPicPr>
          <p:cNvPr id="16" name="Grafik 15" descr="Bodybuilder kontur">
            <a:extLst>
              <a:ext uri="{FF2B5EF4-FFF2-40B4-BE49-F238E27FC236}">
                <a16:creationId xmlns:a16="http://schemas.microsoft.com/office/drawing/2014/main" id="{9253BC80-6C54-439C-9047-03B9D7C6290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81383" y="5006189"/>
            <a:ext cx="914400" cy="914400"/>
          </a:xfrm>
          <a:prstGeom prst="rect">
            <a:avLst/>
          </a:prstGeom>
        </p:spPr>
      </p:pic>
      <p:pic>
        <p:nvPicPr>
          <p:cNvPr id="18" name="Grafik 17" descr="Danser kontur">
            <a:extLst>
              <a:ext uri="{FF2B5EF4-FFF2-40B4-BE49-F238E27FC236}">
                <a16:creationId xmlns:a16="http://schemas.microsoft.com/office/drawing/2014/main" id="{A3A0B179-0E80-437E-80C4-FB7F41A8818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234252" y="2903951"/>
            <a:ext cx="914400" cy="914400"/>
          </a:xfrm>
          <a:prstGeom prst="rect">
            <a:avLst/>
          </a:prstGeom>
        </p:spPr>
      </p:pic>
      <p:pic>
        <p:nvPicPr>
          <p:cNvPr id="20" name="Grafik 19" descr="Meditation kontur">
            <a:extLst>
              <a:ext uri="{FF2B5EF4-FFF2-40B4-BE49-F238E27FC236}">
                <a16:creationId xmlns:a16="http://schemas.microsoft.com/office/drawing/2014/main" id="{DAD4FC54-2425-4C9D-A476-773983B87A2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97267" y="4497747"/>
            <a:ext cx="914400" cy="914400"/>
          </a:xfrm>
          <a:prstGeom prst="rect">
            <a:avLst/>
          </a:prstGeom>
        </p:spPr>
      </p:pic>
      <p:pic>
        <p:nvPicPr>
          <p:cNvPr id="22" name="Grafik 21" descr="Jonglør kontur">
            <a:extLst>
              <a:ext uri="{FF2B5EF4-FFF2-40B4-BE49-F238E27FC236}">
                <a16:creationId xmlns:a16="http://schemas.microsoft.com/office/drawing/2014/main" id="{7EB374E1-F1B1-47F2-BB0E-E22218FD4BE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63405" y="4186200"/>
            <a:ext cx="914400" cy="914400"/>
          </a:xfrm>
          <a:prstGeom prst="rect">
            <a:avLst/>
          </a:prstGeom>
        </p:spPr>
      </p:pic>
      <p:pic>
        <p:nvPicPr>
          <p:cNvPr id="24" name="Grafik 23" descr="Ambition kontur">
            <a:extLst>
              <a:ext uri="{FF2B5EF4-FFF2-40B4-BE49-F238E27FC236}">
                <a16:creationId xmlns:a16="http://schemas.microsoft.com/office/drawing/2014/main" id="{236504AA-A89B-4058-A228-84811CD248C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763405" y="2382818"/>
            <a:ext cx="914400" cy="914400"/>
          </a:xfrm>
          <a:prstGeom prst="rect">
            <a:avLst/>
          </a:prstGeom>
        </p:spPr>
      </p:pic>
    </p:spTree>
    <p:extLst>
      <p:ext uri="{BB962C8B-B14F-4D97-AF65-F5344CB8AC3E}">
        <p14:creationId xmlns:p14="http://schemas.microsoft.com/office/powerpoint/2010/main" val="147078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Hvad tager du med hjem?</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spTree>
    <p:extLst>
      <p:ext uri="{BB962C8B-B14F-4D97-AF65-F5344CB8AC3E}">
        <p14:creationId xmlns:p14="http://schemas.microsoft.com/office/powerpoint/2010/main" val="15026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Undervisere</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sp>
        <p:nvSpPr>
          <p:cNvPr id="3" name="Tekstfelt 2">
            <a:extLst>
              <a:ext uri="{FF2B5EF4-FFF2-40B4-BE49-F238E27FC236}">
                <a16:creationId xmlns:a16="http://schemas.microsoft.com/office/drawing/2014/main" id="{394CC6A8-45CB-4A89-A430-3757669FDABB}"/>
              </a:ext>
            </a:extLst>
          </p:cNvPr>
          <p:cNvSpPr txBox="1"/>
          <p:nvPr/>
        </p:nvSpPr>
        <p:spPr>
          <a:xfrm>
            <a:off x="2007870" y="2028716"/>
            <a:ext cx="7501890" cy="3108543"/>
          </a:xfrm>
          <a:prstGeom prst="rect">
            <a:avLst/>
          </a:prstGeom>
          <a:noFill/>
        </p:spPr>
        <p:txBody>
          <a:bodyPr wrap="square" rtlCol="0">
            <a:spAutoFit/>
          </a:bodyPr>
          <a:lstStyle/>
          <a:p>
            <a:r>
              <a:rPr lang="da-DK" sz="2800" b="1" dirty="0"/>
              <a:t>Elise Barsøe Dalsgaard</a:t>
            </a:r>
            <a:br>
              <a:rPr lang="da-DK" sz="2800" dirty="0"/>
            </a:br>
            <a:r>
              <a:rPr lang="da-DK" sz="2800" dirty="0"/>
              <a:t>Klinisk diætist og </a:t>
            </a:r>
            <a:r>
              <a:rPr lang="da-DK" sz="2800" dirty="0" err="1"/>
              <a:t>cand.scient</a:t>
            </a:r>
            <a:r>
              <a:rPr lang="da-DK" sz="2800" dirty="0"/>
              <a:t> i klinisk ernæring</a:t>
            </a:r>
            <a:br>
              <a:rPr lang="da-DK" sz="2800" dirty="0"/>
            </a:br>
            <a:r>
              <a:rPr lang="da-DK" sz="2800" dirty="0" err="1"/>
              <a:t>Tlf</a:t>
            </a:r>
            <a:r>
              <a:rPr lang="da-DK" sz="2800" dirty="0"/>
              <a:t>: 51495021, mail: elije@vejen.dk</a:t>
            </a:r>
          </a:p>
          <a:p>
            <a:pPr marL="285750" indent="-285750">
              <a:buFont typeface="Arial" panose="020B0604020202020204" pitchFamily="34" charset="0"/>
              <a:buChar char="•"/>
            </a:pPr>
            <a:endParaRPr lang="da-DK" sz="2800" dirty="0"/>
          </a:p>
          <a:p>
            <a:r>
              <a:rPr lang="da-DK" sz="2800" b="1" dirty="0"/>
              <a:t>Sanne Løkke Jørgensen</a:t>
            </a:r>
            <a:br>
              <a:rPr lang="da-DK" sz="2800" dirty="0"/>
            </a:br>
            <a:r>
              <a:rPr lang="da-DK" sz="2800" dirty="0"/>
              <a:t>Fysioterapeut med kompetencer i BBAT</a:t>
            </a:r>
            <a:br>
              <a:rPr lang="da-DK" sz="2800" dirty="0"/>
            </a:br>
            <a:r>
              <a:rPr lang="da-DK" sz="2800" dirty="0" err="1"/>
              <a:t>Tlf</a:t>
            </a:r>
            <a:r>
              <a:rPr lang="da-DK" sz="2800" dirty="0"/>
              <a:t>: 21647545, mail: susaj@vejen.dk</a:t>
            </a:r>
          </a:p>
        </p:txBody>
      </p:sp>
    </p:spTree>
    <p:extLst>
      <p:ext uri="{BB962C8B-B14F-4D97-AF65-F5344CB8AC3E}">
        <p14:creationId xmlns:p14="http://schemas.microsoft.com/office/powerpoint/2010/main" val="38301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Dagens program</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700"/>
            <a:ext cx="10515600" cy="4351338"/>
          </a:xfrm>
        </p:spPr>
        <p:txBody>
          <a:bodyPr/>
          <a:lstStyle/>
          <a:p>
            <a:r>
              <a:rPr lang="da-DK" dirty="0"/>
              <a:t>Velkommen</a:t>
            </a:r>
          </a:p>
          <a:p>
            <a:r>
              <a:rPr lang="da-DK" dirty="0"/>
              <a:t>Introduktion til forløb</a:t>
            </a:r>
          </a:p>
          <a:p>
            <a:r>
              <a:rPr lang="da-DK" dirty="0"/>
              <a:t>Spilleregler</a:t>
            </a:r>
          </a:p>
          <a:p>
            <a:r>
              <a:rPr lang="da-DK" dirty="0"/>
              <a:t>At leve med lavt stofskifte</a:t>
            </a:r>
          </a:p>
          <a:p>
            <a:r>
              <a:rPr lang="da-DK" dirty="0"/>
              <a:t>Hvem sætter jeg min lid til?</a:t>
            </a:r>
          </a:p>
          <a:p>
            <a:r>
              <a:rPr lang="da-DK" dirty="0"/>
              <a:t>Det dobbelte KRAM</a:t>
            </a:r>
          </a:p>
          <a:p>
            <a:r>
              <a:rPr lang="da-DK" dirty="0"/>
              <a:t>Træning</a:t>
            </a:r>
          </a:p>
          <a:p>
            <a:endParaRPr lang="da-DK" dirty="0"/>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191128" y="88197"/>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1148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98598"/>
            <a:ext cx="2672211" cy="754900"/>
          </a:xfrm>
          <a:prstGeom prst="rect">
            <a:avLst/>
          </a:prstGeom>
          <a:effectLst/>
        </p:spPr>
      </p:pic>
    </p:spTree>
    <p:extLst>
      <p:ext uri="{BB962C8B-B14F-4D97-AF65-F5344CB8AC3E}">
        <p14:creationId xmlns:p14="http://schemas.microsoft.com/office/powerpoint/2010/main" val="397569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175852"/>
            <a:ext cx="10515600" cy="1325563"/>
          </a:xfrm>
        </p:spPr>
        <p:txBody>
          <a:bodyPr/>
          <a:lstStyle/>
          <a:p>
            <a:pPr algn="ctr"/>
            <a:r>
              <a:rPr lang="da-DK" dirty="0"/>
              <a:t>Forløbet</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699"/>
            <a:ext cx="10515600" cy="4605337"/>
          </a:xfrm>
        </p:spPr>
        <p:txBody>
          <a:bodyPr>
            <a:normAutofit/>
          </a:bodyPr>
          <a:lstStyle/>
          <a:p>
            <a:pPr marL="0" indent="0">
              <a:buNone/>
            </a:pPr>
            <a:endParaRPr lang="da-DK" sz="2400" dirty="0"/>
          </a:p>
          <a:p>
            <a:endParaRPr lang="da-DK" sz="2400" dirty="0"/>
          </a:p>
          <a:p>
            <a:endParaRPr lang="da-DK" sz="2400" dirty="0"/>
          </a:p>
          <a:p>
            <a:endParaRPr lang="da-DK" sz="2400" dirty="0"/>
          </a:p>
          <a:p>
            <a:endParaRPr lang="da-DK" sz="2400" dirty="0"/>
          </a:p>
          <a:p>
            <a:pPr marL="0" indent="0">
              <a:buNone/>
            </a:pPr>
            <a:endParaRPr lang="da-DK" sz="2400" dirty="0"/>
          </a:p>
          <a:p>
            <a:r>
              <a:rPr lang="da-DK" sz="2400" dirty="0"/>
              <a:t>Aktive pauser</a:t>
            </a:r>
          </a:p>
          <a:p>
            <a:r>
              <a:rPr lang="da-DK" sz="2400" dirty="0"/>
              <a:t>Tilbud om træning efterfølgende</a:t>
            </a:r>
          </a:p>
          <a:p>
            <a:r>
              <a:rPr lang="da-DK" sz="2400" dirty="0"/>
              <a:t>Mulighed for at deltage på andre tilbud efterfølgende</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0247" y="5949108"/>
            <a:ext cx="911753" cy="914038"/>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020" y="6108481"/>
            <a:ext cx="2294193" cy="648110"/>
          </a:xfrm>
          <a:prstGeom prst="rect">
            <a:avLst/>
          </a:prstGeom>
          <a:effectLst/>
        </p:spPr>
      </p:pic>
      <p:sp>
        <p:nvSpPr>
          <p:cNvPr id="7" name="Tekstfelt 6">
            <a:extLst>
              <a:ext uri="{FF2B5EF4-FFF2-40B4-BE49-F238E27FC236}">
                <a16:creationId xmlns:a16="http://schemas.microsoft.com/office/drawing/2014/main" id="{F6F553D0-224C-4465-BC87-F14DE67846A3}"/>
              </a:ext>
            </a:extLst>
          </p:cNvPr>
          <p:cNvSpPr txBox="1"/>
          <p:nvPr/>
        </p:nvSpPr>
        <p:spPr>
          <a:xfrm>
            <a:off x="8077200" y="316646"/>
            <a:ext cx="371775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2400" dirty="0"/>
              <a:t>Hvilke forventninger/ønsker har I til forløbet?</a:t>
            </a:r>
          </a:p>
        </p:txBody>
      </p:sp>
      <p:graphicFrame>
        <p:nvGraphicFramePr>
          <p:cNvPr id="8" name="Tabel 7">
            <a:extLst>
              <a:ext uri="{FF2B5EF4-FFF2-40B4-BE49-F238E27FC236}">
                <a16:creationId xmlns:a16="http://schemas.microsoft.com/office/drawing/2014/main" id="{C23D0EC0-97B1-4039-B067-C0C423E71AD2}"/>
              </a:ext>
            </a:extLst>
          </p:cNvPr>
          <p:cNvGraphicFramePr>
            <a:graphicFrameLocks noGrp="1"/>
          </p:cNvGraphicFramePr>
          <p:nvPr>
            <p:extLst>
              <p:ext uri="{D42A27DB-BD31-4B8C-83A1-F6EECF244321}">
                <p14:modId xmlns:p14="http://schemas.microsoft.com/office/powerpoint/2010/main" val="53716893"/>
              </p:ext>
            </p:extLst>
          </p:nvPr>
        </p:nvGraphicFramePr>
        <p:xfrm>
          <a:off x="2389142" y="1660557"/>
          <a:ext cx="8164192" cy="2861984"/>
        </p:xfrm>
        <a:graphic>
          <a:graphicData uri="http://schemas.openxmlformats.org/drawingml/2006/table">
            <a:tbl>
              <a:tblPr>
                <a:tableStyleId>{7DF18680-E054-41AD-8BC1-D1AEF772440D}</a:tableStyleId>
              </a:tblPr>
              <a:tblGrid>
                <a:gridCol w="614211">
                  <a:extLst>
                    <a:ext uri="{9D8B030D-6E8A-4147-A177-3AD203B41FA5}">
                      <a16:colId xmlns:a16="http://schemas.microsoft.com/office/drawing/2014/main" val="3704748446"/>
                    </a:ext>
                  </a:extLst>
                </a:gridCol>
                <a:gridCol w="3475268">
                  <a:extLst>
                    <a:ext uri="{9D8B030D-6E8A-4147-A177-3AD203B41FA5}">
                      <a16:colId xmlns:a16="http://schemas.microsoft.com/office/drawing/2014/main" val="602866027"/>
                    </a:ext>
                  </a:extLst>
                </a:gridCol>
                <a:gridCol w="4074713">
                  <a:extLst>
                    <a:ext uri="{9D8B030D-6E8A-4147-A177-3AD203B41FA5}">
                      <a16:colId xmlns:a16="http://schemas.microsoft.com/office/drawing/2014/main" val="1723302150"/>
                    </a:ext>
                  </a:extLst>
                </a:gridCol>
              </a:tblGrid>
              <a:tr h="357748">
                <a:tc>
                  <a:txBody>
                    <a:bodyPr/>
                    <a:lstStyle/>
                    <a:p>
                      <a:pPr algn="l">
                        <a:lnSpc>
                          <a:spcPct val="107000"/>
                        </a:lnSpc>
                        <a:spcAft>
                          <a:spcPts val="800"/>
                        </a:spcAft>
                      </a:pPr>
                      <a:r>
                        <a:rPr lang="da-DK" sz="2200">
                          <a:effectLst/>
                        </a:rPr>
                        <a:t>1</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9. maj</a:t>
                      </a:r>
                    </a:p>
                  </a:txBody>
                  <a:tcPr marL="68580" marR="68580" marT="0" marB="0"/>
                </a:tc>
                <a:tc>
                  <a:txBody>
                    <a:bodyPr/>
                    <a:lstStyle/>
                    <a:p>
                      <a:pPr algn="l">
                        <a:lnSpc>
                          <a:spcPct val="107000"/>
                        </a:lnSpc>
                        <a:spcAft>
                          <a:spcPts val="800"/>
                        </a:spcAft>
                      </a:pPr>
                      <a:r>
                        <a:rPr lang="da-DK" sz="2200" dirty="0">
                          <a:effectLst/>
                        </a:rPr>
                        <a:t>Intro</a:t>
                      </a:r>
                      <a:endParaRPr lang="da-DK"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668379"/>
                  </a:ext>
                </a:extLst>
              </a:tr>
              <a:tr h="357748">
                <a:tc>
                  <a:txBody>
                    <a:bodyPr/>
                    <a:lstStyle/>
                    <a:p>
                      <a:pPr algn="l">
                        <a:lnSpc>
                          <a:spcPct val="107000"/>
                        </a:lnSpc>
                        <a:spcAft>
                          <a:spcPts val="800"/>
                        </a:spcAft>
                      </a:pPr>
                      <a:r>
                        <a:rPr lang="da-DK" sz="2200">
                          <a:effectLst/>
                        </a:rPr>
                        <a:t>2</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16. maj</a:t>
                      </a:r>
                    </a:p>
                  </a:txBody>
                  <a:tcPr marL="68580" marR="68580" marT="0" marB="0"/>
                </a:tc>
                <a:tc>
                  <a:txBody>
                    <a:bodyPr/>
                    <a:lstStyle/>
                    <a:p>
                      <a:pPr algn="l">
                        <a:lnSpc>
                          <a:spcPct val="107000"/>
                        </a:lnSpc>
                        <a:spcAft>
                          <a:spcPts val="800"/>
                        </a:spcAft>
                      </a:pPr>
                      <a:r>
                        <a:rPr lang="da-DK" sz="2200">
                          <a:effectLst/>
                        </a:rPr>
                        <a:t>Viden om lavt stofskifte</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1216773"/>
                  </a:ext>
                </a:extLst>
              </a:tr>
              <a:tr h="357748">
                <a:tc>
                  <a:txBody>
                    <a:bodyPr/>
                    <a:lstStyle/>
                    <a:p>
                      <a:pPr algn="l">
                        <a:lnSpc>
                          <a:spcPct val="107000"/>
                        </a:lnSpc>
                        <a:spcAft>
                          <a:spcPts val="800"/>
                        </a:spcAft>
                      </a:pPr>
                      <a:r>
                        <a:rPr lang="da-DK" sz="2200">
                          <a:effectLst/>
                        </a:rPr>
                        <a:t>3</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23. maj</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2200" dirty="0">
                          <a:effectLst/>
                          <a:latin typeface="Calibri" panose="020F0502020204030204" pitchFamily="34" charset="0"/>
                          <a:ea typeface="Calibri" panose="020F0502020204030204" pitchFamily="34" charset="0"/>
                          <a:cs typeface="Times New Roman" panose="02020603050405020304" pitchFamily="18" charset="0"/>
                        </a:rPr>
                        <a:t>Mestring</a:t>
                      </a:r>
                    </a:p>
                  </a:txBody>
                  <a:tcPr marL="68580" marR="68580" marT="0" marB="0"/>
                </a:tc>
                <a:extLst>
                  <a:ext uri="{0D108BD9-81ED-4DB2-BD59-A6C34878D82A}">
                    <a16:rowId xmlns:a16="http://schemas.microsoft.com/office/drawing/2014/main" val="1883554815"/>
                  </a:ext>
                </a:extLst>
              </a:tr>
              <a:tr h="357748">
                <a:tc>
                  <a:txBody>
                    <a:bodyPr/>
                    <a:lstStyle/>
                    <a:p>
                      <a:pPr algn="l">
                        <a:lnSpc>
                          <a:spcPct val="107000"/>
                        </a:lnSpc>
                        <a:spcAft>
                          <a:spcPts val="800"/>
                        </a:spcAft>
                      </a:pPr>
                      <a:r>
                        <a:rPr lang="da-DK" sz="2200">
                          <a:effectLst/>
                        </a:rPr>
                        <a:t>4</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30. maj</a:t>
                      </a: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2200" dirty="0">
                          <a:effectLst/>
                          <a:latin typeface="Calibri" panose="020F0502020204030204" pitchFamily="34" charset="0"/>
                          <a:ea typeface="Calibri" panose="020F0502020204030204" pitchFamily="34" charset="0"/>
                          <a:cs typeface="Times New Roman" panose="02020603050405020304" pitchFamily="18" charset="0"/>
                        </a:rPr>
                        <a:t>Mestring</a:t>
                      </a:r>
                    </a:p>
                  </a:txBody>
                  <a:tcPr marL="68580" marR="68580" marT="0" marB="0"/>
                </a:tc>
                <a:extLst>
                  <a:ext uri="{0D108BD9-81ED-4DB2-BD59-A6C34878D82A}">
                    <a16:rowId xmlns:a16="http://schemas.microsoft.com/office/drawing/2014/main" val="3980555063"/>
                  </a:ext>
                </a:extLst>
              </a:tr>
              <a:tr h="357748">
                <a:tc>
                  <a:txBody>
                    <a:bodyPr/>
                    <a:lstStyle/>
                    <a:p>
                      <a:pPr algn="l">
                        <a:lnSpc>
                          <a:spcPct val="107000"/>
                        </a:lnSpc>
                        <a:spcAft>
                          <a:spcPts val="800"/>
                        </a:spcAft>
                      </a:pPr>
                      <a:r>
                        <a:rPr lang="da-DK" sz="2200">
                          <a:effectLst/>
                        </a:rPr>
                        <a:t>5</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6. juni</a:t>
                      </a: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Livsstil</a:t>
                      </a:r>
                    </a:p>
                  </a:txBody>
                  <a:tcPr marL="68580" marR="68580" marT="0" marB="0"/>
                </a:tc>
                <a:extLst>
                  <a:ext uri="{0D108BD9-81ED-4DB2-BD59-A6C34878D82A}">
                    <a16:rowId xmlns:a16="http://schemas.microsoft.com/office/drawing/2014/main" val="4187785315"/>
                  </a:ext>
                </a:extLst>
              </a:tr>
              <a:tr h="357748">
                <a:tc>
                  <a:txBody>
                    <a:bodyPr/>
                    <a:lstStyle/>
                    <a:p>
                      <a:pPr algn="l">
                        <a:lnSpc>
                          <a:spcPct val="107000"/>
                        </a:lnSpc>
                        <a:spcAft>
                          <a:spcPts val="800"/>
                        </a:spcAft>
                      </a:pPr>
                      <a:r>
                        <a:rPr lang="da-DK" sz="2200">
                          <a:effectLst/>
                        </a:rPr>
                        <a:t>6</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13. juni</a:t>
                      </a: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Vaneændringer</a:t>
                      </a:r>
                    </a:p>
                  </a:txBody>
                  <a:tcPr marL="68580" marR="68580" marT="0" marB="0"/>
                </a:tc>
                <a:extLst>
                  <a:ext uri="{0D108BD9-81ED-4DB2-BD59-A6C34878D82A}">
                    <a16:rowId xmlns:a16="http://schemas.microsoft.com/office/drawing/2014/main" val="950079696"/>
                  </a:ext>
                </a:extLst>
              </a:tr>
              <a:tr h="357748">
                <a:tc>
                  <a:txBody>
                    <a:bodyPr/>
                    <a:lstStyle/>
                    <a:p>
                      <a:pPr algn="l">
                        <a:lnSpc>
                          <a:spcPct val="107000"/>
                        </a:lnSpc>
                        <a:spcAft>
                          <a:spcPts val="800"/>
                        </a:spcAft>
                      </a:pPr>
                      <a:r>
                        <a:rPr lang="da-DK" sz="2200">
                          <a:effectLst/>
                        </a:rPr>
                        <a:t>7</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20. juni</a:t>
                      </a:r>
                    </a:p>
                  </a:txBody>
                  <a:tcPr marL="68580" marR="68580" marT="0" marB="0"/>
                </a:tc>
                <a:tc>
                  <a:txBody>
                    <a:bodyPr/>
                    <a:lstStyle/>
                    <a:p>
                      <a:pPr algn="l">
                        <a:lnSpc>
                          <a:spcPct val="107000"/>
                        </a:lnSpc>
                        <a:spcAft>
                          <a:spcPts val="800"/>
                        </a:spcAft>
                      </a:pPr>
                      <a:r>
                        <a:rPr lang="da-DK" sz="2200" dirty="0">
                          <a:effectLst/>
                        </a:rPr>
                        <a:t>Opsamling</a:t>
                      </a:r>
                      <a:endParaRPr lang="da-DK"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0198994"/>
                  </a:ext>
                </a:extLst>
              </a:tr>
              <a:tr h="357748">
                <a:tc>
                  <a:txBody>
                    <a:bodyPr/>
                    <a:lstStyle/>
                    <a:p>
                      <a:pPr algn="l">
                        <a:lnSpc>
                          <a:spcPct val="107000"/>
                        </a:lnSpc>
                        <a:spcAft>
                          <a:spcPts val="800"/>
                        </a:spcAft>
                      </a:pPr>
                      <a:r>
                        <a:rPr lang="da-DK" sz="2200">
                          <a:effectLst/>
                        </a:rPr>
                        <a:t>8</a:t>
                      </a:r>
                      <a:endParaRPr lang="da-DK"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da-DK" sz="2200" dirty="0">
                          <a:effectLst/>
                          <a:latin typeface="Calibri" panose="020F0502020204030204" pitchFamily="34" charset="0"/>
                          <a:ea typeface="Calibri" panose="020F0502020204030204" pitchFamily="34" charset="0"/>
                          <a:cs typeface="Times New Roman" panose="02020603050405020304" pitchFamily="18" charset="0"/>
                        </a:rPr>
                        <a:t>Tirsdag d. 27. juni</a:t>
                      </a:r>
                    </a:p>
                  </a:txBody>
                  <a:tcPr marL="68580" marR="68580" marT="0" marB="0"/>
                </a:tc>
                <a:tc>
                  <a:txBody>
                    <a:bodyPr/>
                    <a:lstStyle/>
                    <a:p>
                      <a:pPr algn="l">
                        <a:lnSpc>
                          <a:spcPct val="107000"/>
                        </a:lnSpc>
                        <a:spcAft>
                          <a:spcPts val="800"/>
                        </a:spcAft>
                      </a:pPr>
                      <a:r>
                        <a:rPr lang="da-DK" sz="2200" dirty="0">
                          <a:effectLst/>
                        </a:rPr>
                        <a:t>Afslutning og evaluering</a:t>
                      </a:r>
                      <a:endParaRPr lang="da-DK"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705492"/>
                  </a:ext>
                </a:extLst>
              </a:tr>
            </a:tbl>
          </a:graphicData>
        </a:graphic>
      </p:graphicFrame>
    </p:spTree>
    <p:extLst>
      <p:ext uri="{BB962C8B-B14F-4D97-AF65-F5344CB8AC3E}">
        <p14:creationId xmlns:p14="http://schemas.microsoft.com/office/powerpoint/2010/main" val="22076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Spilleregler</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700"/>
            <a:ext cx="10515600" cy="4351338"/>
          </a:xfrm>
        </p:spPr>
        <p:txBody>
          <a:bodyPr>
            <a:normAutofit/>
          </a:bodyPr>
          <a:lstStyle/>
          <a:p>
            <a:r>
              <a:rPr lang="da-DK" sz="2400" dirty="0"/>
              <a:t>Fortrolighed i gruppen</a:t>
            </a:r>
          </a:p>
          <a:p>
            <a:r>
              <a:rPr lang="da-DK" sz="2400" dirty="0"/>
              <a:t>Vi taler pænt til og om hinanden</a:t>
            </a:r>
          </a:p>
          <a:p>
            <a:r>
              <a:rPr lang="da-DK" sz="2400" dirty="0"/>
              <a:t>Vi giver plads til forskellige synspunkter</a:t>
            </a:r>
          </a:p>
          <a:p>
            <a:r>
              <a:rPr lang="da-DK" sz="2400" dirty="0"/>
              <a:t>Ingen dumme spørgsmål</a:t>
            </a:r>
          </a:p>
          <a:p>
            <a:endParaRPr lang="da-DK" sz="2400" dirty="0"/>
          </a:p>
          <a:p>
            <a:r>
              <a:rPr lang="da-DK" sz="2400" dirty="0"/>
              <a:t>Bliv hjemme hvis du er syg – og meld afbud til os </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spTree>
    <p:extLst>
      <p:ext uri="{BB962C8B-B14F-4D97-AF65-F5344CB8AC3E}">
        <p14:creationId xmlns:p14="http://schemas.microsoft.com/office/powerpoint/2010/main" val="234175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515600"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pic>
        <p:nvPicPr>
          <p:cNvPr id="14" name="Grafik 13" descr="Fodbold kontur">
            <a:extLst>
              <a:ext uri="{FF2B5EF4-FFF2-40B4-BE49-F238E27FC236}">
                <a16:creationId xmlns:a16="http://schemas.microsoft.com/office/drawing/2014/main" id="{3B5CF9FD-4998-4520-B1DF-4B1EB27377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4400" y="2312354"/>
            <a:ext cx="2551112" cy="2551112"/>
          </a:xfrm>
          <a:prstGeom prst="rect">
            <a:avLst/>
          </a:prstGeom>
        </p:spPr>
      </p:pic>
    </p:spTree>
    <p:extLst>
      <p:ext uri="{BB962C8B-B14F-4D97-AF65-F5344CB8AC3E}">
        <p14:creationId xmlns:p14="http://schemas.microsoft.com/office/powerpoint/2010/main" val="294441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294640"/>
            <a:ext cx="10515600" cy="1325563"/>
          </a:xfrm>
        </p:spPr>
        <p:txBody>
          <a:bodyPr/>
          <a:lstStyle/>
          <a:p>
            <a:pPr algn="ctr"/>
            <a:r>
              <a:rPr lang="da-DK" dirty="0"/>
              <a:t>Hvad er vigtigt for dig?</a:t>
            </a:r>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pic>
        <p:nvPicPr>
          <p:cNvPr id="8" name="Grafik 7" descr="Vande plante kontur">
            <a:extLst>
              <a:ext uri="{FF2B5EF4-FFF2-40B4-BE49-F238E27FC236}">
                <a16:creationId xmlns:a16="http://schemas.microsoft.com/office/drawing/2014/main" id="{C94D5119-14CE-433E-ABE9-8AAE08B9B4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9140" y="4349737"/>
            <a:ext cx="914400" cy="914400"/>
          </a:xfrm>
          <a:prstGeom prst="rect">
            <a:avLst/>
          </a:prstGeom>
        </p:spPr>
      </p:pic>
      <p:pic>
        <p:nvPicPr>
          <p:cNvPr id="10" name="Grafik 9" descr="Puslespilsbrikker kontur">
            <a:extLst>
              <a:ext uri="{FF2B5EF4-FFF2-40B4-BE49-F238E27FC236}">
                <a16:creationId xmlns:a16="http://schemas.microsoft.com/office/drawing/2014/main" id="{685B1EF8-FC3C-48F6-8604-69760A4AC0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9755" y="1928409"/>
            <a:ext cx="914400" cy="914400"/>
          </a:xfrm>
          <a:prstGeom prst="rect">
            <a:avLst/>
          </a:prstGeom>
        </p:spPr>
      </p:pic>
      <p:pic>
        <p:nvPicPr>
          <p:cNvPr id="12" name="Grafik 11" descr="Kat kontur">
            <a:extLst>
              <a:ext uri="{FF2B5EF4-FFF2-40B4-BE49-F238E27FC236}">
                <a16:creationId xmlns:a16="http://schemas.microsoft.com/office/drawing/2014/main" id="{8FC86D2E-529B-4B10-A27A-42369A5EE3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39710" y="3452164"/>
            <a:ext cx="914400" cy="914400"/>
          </a:xfrm>
          <a:prstGeom prst="rect">
            <a:avLst/>
          </a:prstGeom>
        </p:spPr>
      </p:pic>
      <p:pic>
        <p:nvPicPr>
          <p:cNvPr id="14" name="Grafik 13" descr="Hund kontur">
            <a:extLst>
              <a:ext uri="{FF2B5EF4-FFF2-40B4-BE49-F238E27FC236}">
                <a16:creationId xmlns:a16="http://schemas.microsoft.com/office/drawing/2014/main" id="{87211D8D-F06B-4C07-B00A-4E5957738E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21860" y="5030405"/>
            <a:ext cx="914400" cy="914400"/>
          </a:xfrm>
          <a:prstGeom prst="rect">
            <a:avLst/>
          </a:prstGeom>
        </p:spPr>
      </p:pic>
      <p:pic>
        <p:nvPicPr>
          <p:cNvPr id="16" name="Grafik 15" descr="Plante kontur">
            <a:extLst>
              <a:ext uri="{FF2B5EF4-FFF2-40B4-BE49-F238E27FC236}">
                <a16:creationId xmlns:a16="http://schemas.microsoft.com/office/drawing/2014/main" id="{E2C40B4C-7AC3-4C56-BB3E-6475DE2E45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23050" y="1981200"/>
            <a:ext cx="914400" cy="914400"/>
          </a:xfrm>
          <a:prstGeom prst="rect">
            <a:avLst/>
          </a:prstGeom>
        </p:spPr>
      </p:pic>
      <p:pic>
        <p:nvPicPr>
          <p:cNvPr id="18" name="Grafik 17" descr="Sol kontur">
            <a:extLst>
              <a:ext uri="{FF2B5EF4-FFF2-40B4-BE49-F238E27FC236}">
                <a16:creationId xmlns:a16="http://schemas.microsoft.com/office/drawing/2014/main" id="{078AF09B-6678-4D47-9767-E4E29B9548B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10200" y="3454868"/>
            <a:ext cx="914400" cy="914400"/>
          </a:xfrm>
          <a:prstGeom prst="rect">
            <a:avLst/>
          </a:prstGeom>
        </p:spPr>
      </p:pic>
      <p:pic>
        <p:nvPicPr>
          <p:cNvPr id="20" name="Grafik 19" descr="Ferie kontur">
            <a:extLst>
              <a:ext uri="{FF2B5EF4-FFF2-40B4-BE49-F238E27FC236}">
                <a16:creationId xmlns:a16="http://schemas.microsoft.com/office/drawing/2014/main" id="{F39961DB-DD44-4DD1-B739-6605BA71309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80250" y="4945036"/>
            <a:ext cx="914400" cy="914400"/>
          </a:xfrm>
          <a:prstGeom prst="rect">
            <a:avLst/>
          </a:prstGeom>
        </p:spPr>
      </p:pic>
      <p:pic>
        <p:nvPicPr>
          <p:cNvPr id="22" name="Grafik 21" descr="Æble kontur">
            <a:extLst>
              <a:ext uri="{FF2B5EF4-FFF2-40B4-BE49-F238E27FC236}">
                <a16:creationId xmlns:a16="http://schemas.microsoft.com/office/drawing/2014/main" id="{E757CC83-62B6-4898-B076-33E490D9CE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07490" y="3080563"/>
            <a:ext cx="914400" cy="914400"/>
          </a:xfrm>
          <a:prstGeom prst="rect">
            <a:avLst/>
          </a:prstGeom>
        </p:spPr>
      </p:pic>
      <p:pic>
        <p:nvPicPr>
          <p:cNvPr id="24" name="Grafik 23" descr="Et stykke kage kontur">
            <a:extLst>
              <a:ext uri="{FF2B5EF4-FFF2-40B4-BE49-F238E27FC236}">
                <a16:creationId xmlns:a16="http://schemas.microsoft.com/office/drawing/2014/main" id="{FC7F9A07-EC14-45D3-8149-C40FF3F3A49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26370" y="4579238"/>
            <a:ext cx="914400" cy="914400"/>
          </a:xfrm>
          <a:prstGeom prst="rect">
            <a:avLst/>
          </a:prstGeom>
        </p:spPr>
      </p:pic>
      <p:pic>
        <p:nvPicPr>
          <p:cNvPr id="26" name="Grafik 25" descr="Te kontur">
            <a:extLst>
              <a:ext uri="{FF2B5EF4-FFF2-40B4-BE49-F238E27FC236}">
                <a16:creationId xmlns:a16="http://schemas.microsoft.com/office/drawing/2014/main" id="{9A6CCF5B-AFB8-4C73-9B04-06A636618BC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80690" y="2113038"/>
            <a:ext cx="914400" cy="914400"/>
          </a:xfrm>
          <a:prstGeom prst="rect">
            <a:avLst/>
          </a:prstGeom>
        </p:spPr>
      </p:pic>
      <p:pic>
        <p:nvPicPr>
          <p:cNvPr id="28" name="Grafik 27" descr="Dans kontur">
            <a:extLst>
              <a:ext uri="{FF2B5EF4-FFF2-40B4-BE49-F238E27FC236}">
                <a16:creationId xmlns:a16="http://schemas.microsoft.com/office/drawing/2014/main" id="{E8BE6895-4B67-49E1-9943-7FF9D42268E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95090" y="3435337"/>
            <a:ext cx="914400" cy="914400"/>
          </a:xfrm>
          <a:prstGeom prst="rect">
            <a:avLst/>
          </a:prstGeom>
        </p:spPr>
      </p:pic>
      <p:pic>
        <p:nvPicPr>
          <p:cNvPr id="30" name="Grafik 29" descr="Mor med klapvogn kontur">
            <a:extLst>
              <a:ext uri="{FF2B5EF4-FFF2-40B4-BE49-F238E27FC236}">
                <a16:creationId xmlns:a16="http://schemas.microsoft.com/office/drawing/2014/main" id="{3B3DEE05-7518-425C-97C6-772336B87E9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187890" y="4487836"/>
            <a:ext cx="914400" cy="914400"/>
          </a:xfrm>
          <a:prstGeom prst="rect">
            <a:avLst/>
          </a:prstGeom>
        </p:spPr>
      </p:pic>
      <p:pic>
        <p:nvPicPr>
          <p:cNvPr id="1024" name="Grafik 1023" descr="Mand med baby kontur">
            <a:extLst>
              <a:ext uri="{FF2B5EF4-FFF2-40B4-BE49-F238E27FC236}">
                <a16:creationId xmlns:a16="http://schemas.microsoft.com/office/drawing/2014/main" id="{524F0E9E-EDDF-4D47-B32D-EC1A739D1FE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102290" y="3297237"/>
            <a:ext cx="914400" cy="914400"/>
          </a:xfrm>
          <a:prstGeom prst="rect">
            <a:avLst/>
          </a:prstGeom>
        </p:spPr>
      </p:pic>
      <p:pic>
        <p:nvPicPr>
          <p:cNvPr id="1027" name="Grafik 1026" descr="Tennis kontur">
            <a:extLst>
              <a:ext uri="{FF2B5EF4-FFF2-40B4-BE49-F238E27FC236}">
                <a16:creationId xmlns:a16="http://schemas.microsoft.com/office/drawing/2014/main" id="{E9B9B112-49F0-4A8B-91A1-BC600FAFF28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413305" y="2002478"/>
            <a:ext cx="914400" cy="914400"/>
          </a:xfrm>
          <a:prstGeom prst="rect">
            <a:avLst/>
          </a:prstGeom>
        </p:spPr>
      </p:pic>
      <p:pic>
        <p:nvPicPr>
          <p:cNvPr id="1029" name="Grafik 1028" descr="Ændringer og skræddersyning kontur">
            <a:extLst>
              <a:ext uri="{FF2B5EF4-FFF2-40B4-BE49-F238E27FC236}">
                <a16:creationId xmlns:a16="http://schemas.microsoft.com/office/drawing/2014/main" id="{8EA55FE1-392F-40DF-AC74-CDD4369121A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43475" y="2710650"/>
            <a:ext cx="914400" cy="914400"/>
          </a:xfrm>
          <a:prstGeom prst="rect">
            <a:avLst/>
          </a:prstGeom>
        </p:spPr>
      </p:pic>
    </p:spTree>
    <p:extLst>
      <p:ext uri="{BB962C8B-B14F-4D97-AF65-F5344CB8AC3E}">
        <p14:creationId xmlns:p14="http://schemas.microsoft.com/office/powerpoint/2010/main" val="158783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660400"/>
            <a:ext cx="10953750" cy="1325563"/>
          </a:xfrm>
        </p:spPr>
        <p:txBody>
          <a:bodyPr/>
          <a:lstStyle/>
          <a:p>
            <a:pPr algn="ctr"/>
            <a:r>
              <a:rPr lang="da-DK" dirty="0"/>
              <a:t>       Hvordan er det at leve med lavt stofskifte?</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700"/>
            <a:ext cx="10515600" cy="4351338"/>
          </a:xfrm>
        </p:spPr>
        <p:txBody>
          <a:bodyPr/>
          <a:lstStyle/>
          <a:p>
            <a:pPr marL="0" indent="0" algn="ctr">
              <a:buNone/>
            </a:pPr>
            <a:endParaRPr lang="da-DK" dirty="0"/>
          </a:p>
          <a:p>
            <a:pPr marL="0" indent="0" algn="ctr">
              <a:buNone/>
            </a:pPr>
            <a:r>
              <a:rPr lang="da-DK" dirty="0"/>
              <a:t>Hvordan oplever I det at leve med lavt stofskifte?</a:t>
            </a:r>
          </a:p>
          <a:p>
            <a:pPr marL="0" indent="0" algn="ctr">
              <a:buNone/>
            </a:pPr>
            <a:r>
              <a:rPr lang="da-DK" dirty="0"/>
              <a:t>Hvor meget fylder det i jeres hverdag?</a:t>
            </a:r>
          </a:p>
          <a:p>
            <a:endParaRPr lang="da-DK" dirty="0"/>
          </a:p>
          <a:p>
            <a:endParaRPr lang="da-DK" dirty="0"/>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D1541481-AF97-4BBD-A0A1-2A07A727F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9750" y="5522912"/>
            <a:ext cx="1322249" cy="1325563"/>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0B3A2FD-81BB-4452-B73E-0C6E4B2F0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018588"/>
            <a:ext cx="2672211" cy="754900"/>
          </a:xfrm>
          <a:prstGeom prst="rect">
            <a:avLst/>
          </a:prstGeom>
          <a:effectLst/>
        </p:spPr>
      </p:pic>
    </p:spTree>
    <p:extLst>
      <p:ext uri="{BB962C8B-B14F-4D97-AF65-F5344CB8AC3E}">
        <p14:creationId xmlns:p14="http://schemas.microsoft.com/office/powerpoint/2010/main" val="61075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CAB7-7B95-4D4B-B2AA-B66E309338CB}"/>
              </a:ext>
            </a:extLst>
          </p:cNvPr>
          <p:cNvSpPr>
            <a:spLocks noGrp="1"/>
          </p:cNvSpPr>
          <p:nvPr>
            <p:ph type="title"/>
          </p:nvPr>
        </p:nvSpPr>
        <p:spPr>
          <a:xfrm>
            <a:off x="838200" y="266700"/>
            <a:ext cx="10953750" cy="1325563"/>
          </a:xfrm>
        </p:spPr>
        <p:txBody>
          <a:bodyPr/>
          <a:lstStyle/>
          <a:p>
            <a:pPr algn="ctr"/>
            <a:r>
              <a:rPr lang="da-DK" dirty="0"/>
              <a:t>       Hvordan er det at leve med lavt stofskifte?</a:t>
            </a:r>
          </a:p>
        </p:txBody>
      </p:sp>
      <p:sp>
        <p:nvSpPr>
          <p:cNvPr id="3" name="Pladsholder til indhold 2">
            <a:extLst>
              <a:ext uri="{FF2B5EF4-FFF2-40B4-BE49-F238E27FC236}">
                <a16:creationId xmlns:a16="http://schemas.microsoft.com/office/drawing/2014/main" id="{D348A46E-C609-4784-A67A-A646FDC0E1A4}"/>
              </a:ext>
            </a:extLst>
          </p:cNvPr>
          <p:cNvSpPr>
            <a:spLocks noGrp="1"/>
          </p:cNvSpPr>
          <p:nvPr>
            <p:ph idx="1"/>
          </p:nvPr>
        </p:nvSpPr>
        <p:spPr>
          <a:xfrm>
            <a:off x="838200" y="2044700"/>
            <a:ext cx="10515600" cy="4351338"/>
          </a:xfrm>
        </p:spPr>
        <p:txBody>
          <a:bodyPr/>
          <a:lstStyle/>
          <a:p>
            <a:endParaRPr lang="da-DK" dirty="0"/>
          </a:p>
          <a:p>
            <a:endParaRPr lang="da-DK" dirty="0"/>
          </a:p>
        </p:txBody>
      </p:sp>
      <p:pic>
        <p:nvPicPr>
          <p:cNvPr id="4" name="Billede 3">
            <a:extLst>
              <a:ext uri="{FF2B5EF4-FFF2-40B4-BE49-F238E27FC236}">
                <a16:creationId xmlns:a16="http://schemas.microsoft.com/office/drawing/2014/main" id="{49635074-821C-44DD-9FC1-704820D71A8C}"/>
              </a:ext>
            </a:extLst>
          </p:cNvPr>
          <p:cNvPicPr>
            <a:picLocks noChangeAspect="1"/>
          </p:cNvPicPr>
          <p:nvPr/>
        </p:nvPicPr>
        <p:blipFill rotWithShape="1">
          <a:blip r:embed="rId3"/>
          <a:srcRect l="671" t="19671" r="72570" b="32402"/>
          <a:stretch/>
        </p:blipFill>
        <p:spPr bwMode="auto">
          <a:xfrm>
            <a:off x="220945" y="207963"/>
            <a:ext cx="1550942" cy="1562531"/>
          </a:xfrm>
          <a:prstGeom prst="rect">
            <a:avLst/>
          </a:prstGeom>
          <a:effectLst/>
          <a:extLst>
            <a:ext uri="{53640926-AAD7-44D8-BBD7-CCE9431645EC}">
              <a14:shadowObscured xmlns:a14="http://schemas.microsoft.com/office/drawing/2010/main"/>
            </a:ext>
          </a:extLst>
        </p:spPr>
      </p:pic>
      <p:pic>
        <p:nvPicPr>
          <p:cNvPr id="8" name="Billede 7">
            <a:extLst>
              <a:ext uri="{FF2B5EF4-FFF2-40B4-BE49-F238E27FC236}">
                <a16:creationId xmlns:a16="http://schemas.microsoft.com/office/drawing/2014/main" id="{97997500-FB34-4313-B81C-235F733C74D9}"/>
              </a:ext>
            </a:extLst>
          </p:cNvPr>
          <p:cNvPicPr>
            <a:picLocks noChangeAspect="1"/>
          </p:cNvPicPr>
          <p:nvPr/>
        </p:nvPicPr>
        <p:blipFill rotWithShape="1">
          <a:blip r:embed="rId4"/>
          <a:srcRect l="76622" t="92519" r="-266" b="-2"/>
          <a:stretch/>
        </p:blipFill>
        <p:spPr>
          <a:xfrm>
            <a:off x="10474347" y="6450185"/>
            <a:ext cx="1758905" cy="398290"/>
          </a:xfrm>
          <a:prstGeom prst="rect">
            <a:avLst/>
          </a:prstGeom>
        </p:spPr>
      </p:pic>
      <p:pic>
        <p:nvPicPr>
          <p:cNvPr id="11" name="Billede 10">
            <a:extLst>
              <a:ext uri="{FF2B5EF4-FFF2-40B4-BE49-F238E27FC236}">
                <a16:creationId xmlns:a16="http://schemas.microsoft.com/office/drawing/2014/main" id="{55A581CA-45B0-6998-D56D-40EC854A76D6}"/>
              </a:ext>
            </a:extLst>
          </p:cNvPr>
          <p:cNvPicPr>
            <a:picLocks noChangeAspect="1"/>
          </p:cNvPicPr>
          <p:nvPr/>
        </p:nvPicPr>
        <p:blipFill rotWithShape="1">
          <a:blip r:embed="rId5">
            <a:extLst>
              <a:ext uri="{28A0092B-C50C-407E-A947-70E740481C1C}">
                <a14:useLocalDpi xmlns:a14="http://schemas.microsoft.com/office/drawing/2010/main" val="0"/>
              </a:ext>
            </a:extLst>
          </a:blip>
          <a:srcRect r="8102"/>
          <a:stretch/>
        </p:blipFill>
        <p:spPr>
          <a:xfrm>
            <a:off x="-40832" y="1813815"/>
            <a:ext cx="6070529" cy="4446237"/>
          </a:xfrm>
          <a:prstGeom prst="rect">
            <a:avLst/>
          </a:prstGeom>
        </p:spPr>
      </p:pic>
    </p:spTree>
    <p:extLst>
      <p:ext uri="{BB962C8B-B14F-4D97-AF65-F5344CB8AC3E}">
        <p14:creationId xmlns:p14="http://schemas.microsoft.com/office/powerpoint/2010/main" val="22021185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5226</TotalTime>
  <Words>1155</Words>
  <Application>Microsoft Office PowerPoint</Application>
  <PresentationFormat>Widescreen</PresentationFormat>
  <Paragraphs>159</Paragraphs>
  <Slides>17</Slides>
  <Notes>17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17</vt:i4>
      </vt:variant>
    </vt:vector>
  </HeadingPairs>
  <TitlesOfParts>
    <vt:vector size="23" baseType="lpstr">
      <vt:lpstr>Arial</vt:lpstr>
      <vt:lpstr>Calibri</vt:lpstr>
      <vt:lpstr>Calibri Light</vt:lpstr>
      <vt:lpstr>FaktPro-Normal</vt:lpstr>
      <vt:lpstr>Source Sans Pro</vt:lpstr>
      <vt:lpstr>Office-tema</vt:lpstr>
      <vt:lpstr>Lev Livet med Lavt Stofskifte</vt:lpstr>
      <vt:lpstr>Undervisere</vt:lpstr>
      <vt:lpstr>Dagens program</vt:lpstr>
      <vt:lpstr>Forløbet</vt:lpstr>
      <vt:lpstr>Spilleregler</vt:lpstr>
      <vt:lpstr>Aktiv pause</vt:lpstr>
      <vt:lpstr>Hvad er vigtigt for dig?</vt:lpstr>
      <vt:lpstr>       Hvordan er det at leve med lavt stofskifte?</vt:lpstr>
      <vt:lpstr>       Hvordan er det at leve med lavt stofskifte?</vt:lpstr>
      <vt:lpstr>       Hvordan er det at leve med lavt stofskifte?</vt:lpstr>
      <vt:lpstr>Aktiv pause</vt:lpstr>
      <vt:lpstr>Hvem sætter jeg min lid til?</vt:lpstr>
      <vt:lpstr>Det dobbelte KRAM</vt:lpstr>
      <vt:lpstr>Energiforvaltning</vt:lpstr>
      <vt:lpstr>PowerPoint-præsentation</vt:lpstr>
      <vt:lpstr>Introduktion til træning</vt:lpstr>
      <vt:lpstr>Hvad tager du med hjem?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 Livet med Lavt Stofskifte</dc:title>
  <dc:creator>Elise Barsøe Jessen</dc:creator>
  <cp:lastModifiedBy>Susanne Løkke Jørgensen</cp:lastModifiedBy>
  <cp:revision>49</cp:revision>
  <cp:lastPrinted>2022-11-09T08:19:51Z</cp:lastPrinted>
  <dcterms:created xsi:type="dcterms:W3CDTF">2022-03-08T09:00:28Z</dcterms:created>
  <dcterms:modified xsi:type="dcterms:W3CDTF">2023-07-12T06:36:47Z</dcterms:modified>
</cp:coreProperties>
</file>